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0"/>
  </p:notesMasterIdLst>
  <p:sldIdLst>
    <p:sldId id="256" r:id="rId2"/>
    <p:sldId id="257" r:id="rId3"/>
    <p:sldId id="261" r:id="rId4"/>
    <p:sldId id="264" r:id="rId5"/>
    <p:sldId id="263" r:id="rId6"/>
    <p:sldId id="262" r:id="rId7"/>
    <p:sldId id="260" r:id="rId8"/>
    <p:sldId id="258" r:id="rId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 roundtripDataSignature="AMtx7mhZQDi5ugHpXwLmhBMUXzYHmugs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43"/>
  </p:normalViewPr>
  <p:slideViewPr>
    <p:cSldViewPr snapToGrid="0">
      <p:cViewPr varScale="1">
        <p:scale>
          <a:sx n="104" d="100"/>
          <a:sy n="104" d="100"/>
        </p:scale>
        <p:origin x="138"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customschemas.google.com/relationships/presentationmetadata" Target="meta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3878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3357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9937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6620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le slide" type="title">
  <p:cSld name="TITLE">
    <p:spTree>
      <p:nvGrpSpPr>
        <p:cNvPr id="1" name="Shape 16"/>
        <p:cNvGrpSpPr/>
        <p:nvPr/>
      </p:nvGrpSpPr>
      <p:grpSpPr>
        <a:xfrm>
          <a:off x="0" y="0"/>
          <a:ext cx="0" cy="0"/>
          <a:chOff x="0" y="0"/>
          <a:chExt cx="0" cy="0"/>
        </a:xfrm>
      </p:grpSpPr>
      <p:pic>
        <p:nvPicPr>
          <p:cNvPr id="17" name="Google Shape;17;p8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 name="Google Shape;18;p81"/>
          <p:cNvSpPr txBox="1">
            <a:spLocks noGrp="1"/>
          </p:cNvSpPr>
          <p:nvPr>
            <p:ph type="subTitle" idx="1"/>
          </p:nvPr>
        </p:nvSpPr>
        <p:spPr>
          <a:xfrm>
            <a:off x="415637" y="2894227"/>
            <a:ext cx="8081818"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i="1">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8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8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81"/>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2" name="Google Shape;22;p81"/>
          <p:cNvSpPr/>
          <p:nvPr/>
        </p:nvSpPr>
        <p:spPr>
          <a:xfrm>
            <a:off x="600364" y="378691"/>
            <a:ext cx="5283200" cy="1671782"/>
          </a:xfrm>
          <a:prstGeom prst="rect">
            <a:avLst/>
          </a:prstGeom>
          <a:solidFill>
            <a:srgbClr val="003A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 name="Google Shape;23;p81"/>
          <p:cNvSpPr txBox="1">
            <a:spLocks noGrp="1"/>
          </p:cNvSpPr>
          <p:nvPr>
            <p:ph type="ctrTitle"/>
          </p:nvPr>
        </p:nvSpPr>
        <p:spPr>
          <a:xfrm>
            <a:off x="415637" y="987204"/>
            <a:ext cx="8081818" cy="178695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4" name="Google Shape;24;p81" descr="Logo&#10;&#10;Description automatically generated"/>
          <p:cNvPicPr preferRelativeResize="0"/>
          <p:nvPr/>
        </p:nvPicPr>
        <p:blipFill rotWithShape="1">
          <a:blip r:embed="rId3">
            <a:alphaModFix/>
          </a:blip>
          <a:srcRect l="24240" t="32276" r="19264" b="34791"/>
          <a:stretch/>
        </p:blipFill>
        <p:spPr>
          <a:xfrm>
            <a:off x="415637" y="4670059"/>
            <a:ext cx="4291912" cy="14074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content picture">
  <p:cSld name="1_title content picture">
    <p:spTree>
      <p:nvGrpSpPr>
        <p:cNvPr id="1" name="Shape 76"/>
        <p:cNvGrpSpPr/>
        <p:nvPr/>
      </p:nvGrpSpPr>
      <p:grpSpPr>
        <a:xfrm>
          <a:off x="0" y="0"/>
          <a:ext cx="0" cy="0"/>
          <a:chOff x="0" y="0"/>
          <a:chExt cx="0" cy="0"/>
        </a:xfrm>
      </p:grpSpPr>
      <p:sp>
        <p:nvSpPr>
          <p:cNvPr id="77" name="Google Shape;77;p88"/>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88"/>
          <p:cNvSpPr txBox="1">
            <a:spLocks noGrp="1"/>
          </p:cNvSpPr>
          <p:nvPr>
            <p:ph type="body" idx="1"/>
          </p:nvPr>
        </p:nvSpPr>
        <p:spPr>
          <a:xfrm>
            <a:off x="838200" y="1825625"/>
            <a:ext cx="489758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8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8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88"/>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8"/>
          <p:cNvSpPr>
            <a:spLocks noGrp="1"/>
          </p:cNvSpPr>
          <p:nvPr>
            <p:ph type="pic" idx="2"/>
          </p:nvPr>
        </p:nvSpPr>
        <p:spPr>
          <a:xfrm>
            <a:off x="6456218" y="1825625"/>
            <a:ext cx="4897582" cy="4351338"/>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sp>
        <p:nvSpPr>
          <p:cNvPr id="84" name="Google Shape;84;p89"/>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8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8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89"/>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hapter slide">
  <p:cSld name="1_chapter slide">
    <p:spTree>
      <p:nvGrpSpPr>
        <p:cNvPr id="1" name="Shape 88"/>
        <p:cNvGrpSpPr/>
        <p:nvPr/>
      </p:nvGrpSpPr>
      <p:grpSpPr>
        <a:xfrm>
          <a:off x="0" y="0"/>
          <a:ext cx="0" cy="0"/>
          <a:chOff x="0" y="0"/>
          <a:chExt cx="0" cy="0"/>
        </a:xfrm>
      </p:grpSpPr>
      <p:sp>
        <p:nvSpPr>
          <p:cNvPr id="89" name="Google Shape;89;p90"/>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90"/>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959595"/>
              </a:buClr>
              <a:buSzPts val="2000"/>
              <a:buNone/>
              <a:defRPr sz="2000">
                <a:solidFill>
                  <a:srgbClr val="959595"/>
                </a:solidFill>
              </a:defRPr>
            </a:lvl2pPr>
            <a:lvl3pPr marL="1371600" lvl="2" indent="-228600" algn="l">
              <a:lnSpc>
                <a:spcPct val="90000"/>
              </a:lnSpc>
              <a:spcBef>
                <a:spcPts val="500"/>
              </a:spcBef>
              <a:spcAft>
                <a:spcPts val="0"/>
              </a:spcAft>
              <a:buClr>
                <a:srgbClr val="959595"/>
              </a:buClr>
              <a:buSzPts val="1800"/>
              <a:buNone/>
              <a:defRPr sz="1800">
                <a:solidFill>
                  <a:srgbClr val="959595"/>
                </a:solidFill>
              </a:defRPr>
            </a:lvl3pPr>
            <a:lvl4pPr marL="1828800" lvl="3" indent="-228600" algn="l">
              <a:lnSpc>
                <a:spcPct val="90000"/>
              </a:lnSpc>
              <a:spcBef>
                <a:spcPts val="500"/>
              </a:spcBef>
              <a:spcAft>
                <a:spcPts val="0"/>
              </a:spcAft>
              <a:buClr>
                <a:srgbClr val="959595"/>
              </a:buClr>
              <a:buSzPts val="1600"/>
              <a:buNone/>
              <a:defRPr sz="1600">
                <a:solidFill>
                  <a:srgbClr val="959595"/>
                </a:solidFill>
              </a:defRPr>
            </a:lvl4pPr>
            <a:lvl5pPr marL="2286000" lvl="4" indent="-228600" algn="l">
              <a:lnSpc>
                <a:spcPct val="90000"/>
              </a:lnSpc>
              <a:spcBef>
                <a:spcPts val="500"/>
              </a:spcBef>
              <a:spcAft>
                <a:spcPts val="0"/>
              </a:spcAft>
              <a:buClr>
                <a:srgbClr val="959595"/>
              </a:buClr>
              <a:buSzPts val="1600"/>
              <a:buNone/>
              <a:defRPr sz="1600">
                <a:solidFill>
                  <a:srgbClr val="959595"/>
                </a:solidFill>
              </a:defRPr>
            </a:lvl5pPr>
            <a:lvl6pPr marL="2743200" lvl="5" indent="-228600" algn="l">
              <a:lnSpc>
                <a:spcPct val="90000"/>
              </a:lnSpc>
              <a:spcBef>
                <a:spcPts val="500"/>
              </a:spcBef>
              <a:spcAft>
                <a:spcPts val="0"/>
              </a:spcAft>
              <a:buClr>
                <a:srgbClr val="959595"/>
              </a:buClr>
              <a:buSzPts val="1600"/>
              <a:buNone/>
              <a:defRPr sz="1600">
                <a:solidFill>
                  <a:srgbClr val="959595"/>
                </a:solidFill>
              </a:defRPr>
            </a:lvl6pPr>
            <a:lvl7pPr marL="3200400" lvl="6" indent="-228600" algn="l">
              <a:lnSpc>
                <a:spcPct val="90000"/>
              </a:lnSpc>
              <a:spcBef>
                <a:spcPts val="500"/>
              </a:spcBef>
              <a:spcAft>
                <a:spcPts val="0"/>
              </a:spcAft>
              <a:buClr>
                <a:srgbClr val="959595"/>
              </a:buClr>
              <a:buSzPts val="1600"/>
              <a:buNone/>
              <a:defRPr sz="1600">
                <a:solidFill>
                  <a:srgbClr val="959595"/>
                </a:solidFill>
              </a:defRPr>
            </a:lvl7pPr>
            <a:lvl8pPr marL="3657600" lvl="7" indent="-228600" algn="l">
              <a:lnSpc>
                <a:spcPct val="90000"/>
              </a:lnSpc>
              <a:spcBef>
                <a:spcPts val="500"/>
              </a:spcBef>
              <a:spcAft>
                <a:spcPts val="0"/>
              </a:spcAft>
              <a:buClr>
                <a:srgbClr val="959595"/>
              </a:buClr>
              <a:buSzPts val="1600"/>
              <a:buNone/>
              <a:defRPr sz="1600">
                <a:solidFill>
                  <a:srgbClr val="959595"/>
                </a:solidFill>
              </a:defRPr>
            </a:lvl8pPr>
            <a:lvl9pPr marL="4114800" lvl="8" indent="-228600" algn="l">
              <a:lnSpc>
                <a:spcPct val="90000"/>
              </a:lnSpc>
              <a:spcBef>
                <a:spcPts val="500"/>
              </a:spcBef>
              <a:spcAft>
                <a:spcPts val="0"/>
              </a:spcAft>
              <a:buClr>
                <a:srgbClr val="959595"/>
              </a:buClr>
              <a:buSzPts val="1600"/>
              <a:buNone/>
              <a:defRPr sz="1600">
                <a:solidFill>
                  <a:srgbClr val="959595"/>
                </a:solidFill>
              </a:defRPr>
            </a:lvl9pPr>
          </a:lstStyle>
          <a:p>
            <a:endParaRPr/>
          </a:p>
        </p:txBody>
      </p:sp>
      <p:sp>
        <p:nvSpPr>
          <p:cNvPr id="91" name="Google Shape;91;p9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9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90"/>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4"/>
        <p:cNvGrpSpPr/>
        <p:nvPr/>
      </p:nvGrpSpPr>
      <p:grpSpPr>
        <a:xfrm>
          <a:off x="0" y="0"/>
          <a:ext cx="0" cy="0"/>
          <a:chOff x="0" y="0"/>
          <a:chExt cx="0" cy="0"/>
        </a:xfrm>
      </p:grpSpPr>
      <p:sp>
        <p:nvSpPr>
          <p:cNvPr id="95" name="Google Shape;95;p9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9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91"/>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98"/>
        <p:cNvGrpSpPr/>
        <p:nvPr/>
      </p:nvGrpSpPr>
      <p:grpSpPr>
        <a:xfrm>
          <a:off x="0" y="0"/>
          <a:ext cx="0" cy="0"/>
          <a:chOff x="0" y="0"/>
          <a:chExt cx="0" cy="0"/>
        </a:xfrm>
      </p:grpSpPr>
      <p:sp>
        <p:nvSpPr>
          <p:cNvPr id="99" name="Google Shape;99;p92"/>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9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1" name="Google Shape;101;p9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9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92"/>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4"/>
        <p:cNvGrpSpPr/>
        <p:nvPr/>
      </p:nvGrpSpPr>
      <p:grpSpPr>
        <a:xfrm>
          <a:off x="0" y="0"/>
          <a:ext cx="0" cy="0"/>
          <a:chOff x="0" y="0"/>
          <a:chExt cx="0" cy="0"/>
        </a:xfrm>
      </p:grpSpPr>
      <p:sp>
        <p:nvSpPr>
          <p:cNvPr id="105" name="Google Shape;105;p95"/>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95"/>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7" name="Google Shape;107;p95"/>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95"/>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9" name="Google Shape;109;p95"/>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9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9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95"/>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3"/>
        <p:cNvGrpSpPr/>
        <p:nvPr/>
      </p:nvGrpSpPr>
      <p:grpSpPr>
        <a:xfrm>
          <a:off x="0" y="0"/>
          <a:ext cx="0" cy="0"/>
          <a:chOff x="0" y="0"/>
          <a:chExt cx="0" cy="0"/>
        </a:xfrm>
      </p:grpSpPr>
      <p:sp>
        <p:nvSpPr>
          <p:cNvPr id="114" name="Google Shape;114;p9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96"/>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6" name="Google Shape;116;p9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7" name="Google Shape;117;p9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9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96"/>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0"/>
        <p:cNvGrpSpPr/>
        <p:nvPr/>
      </p:nvGrpSpPr>
      <p:grpSpPr>
        <a:xfrm>
          <a:off x="0" y="0"/>
          <a:ext cx="0" cy="0"/>
          <a:chOff x="0" y="0"/>
          <a:chExt cx="0" cy="0"/>
        </a:xfrm>
      </p:grpSpPr>
      <p:sp>
        <p:nvSpPr>
          <p:cNvPr id="121" name="Google Shape;121;p9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97"/>
          <p:cNvSpPr>
            <a:spLocks noGrp="1"/>
          </p:cNvSpPr>
          <p:nvPr>
            <p:ph type="pic" idx="2"/>
          </p:nvPr>
        </p:nvSpPr>
        <p:spPr>
          <a:xfrm>
            <a:off x="5183188" y="987427"/>
            <a:ext cx="6172200" cy="4873625"/>
          </a:xfrm>
          <a:prstGeom prst="rect">
            <a:avLst/>
          </a:prstGeom>
          <a:noFill/>
          <a:ln>
            <a:noFill/>
          </a:ln>
        </p:spPr>
      </p:sp>
      <p:sp>
        <p:nvSpPr>
          <p:cNvPr id="123" name="Google Shape;123;p9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4" name="Google Shape;124;p9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9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97"/>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98"/>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9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9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9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98"/>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99"/>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99"/>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9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9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99"/>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5"/>
        <p:cNvGrpSpPr/>
        <p:nvPr/>
      </p:nvGrpSpPr>
      <p:grpSpPr>
        <a:xfrm>
          <a:off x="0" y="0"/>
          <a:ext cx="0" cy="0"/>
          <a:chOff x="0" y="0"/>
          <a:chExt cx="0" cy="0"/>
        </a:xfrm>
      </p:grpSpPr>
      <p:pic>
        <p:nvPicPr>
          <p:cNvPr id="26" name="Google Shape;26;p86"/>
          <p:cNvPicPr preferRelativeResize="0"/>
          <p:nvPr/>
        </p:nvPicPr>
        <p:blipFill rotWithShape="1">
          <a:blip r:embed="rId2">
            <a:alphaModFix/>
          </a:blip>
          <a:srcRect/>
          <a:stretch/>
        </p:blipFill>
        <p:spPr>
          <a:xfrm>
            <a:off x="0" y="0"/>
            <a:ext cx="12192022" cy="6858000"/>
          </a:xfrm>
          <a:prstGeom prst="rect">
            <a:avLst/>
          </a:prstGeom>
          <a:noFill/>
          <a:ln>
            <a:noFill/>
          </a:ln>
        </p:spPr>
      </p:pic>
      <p:sp>
        <p:nvSpPr>
          <p:cNvPr id="27" name="Google Shape;27;p8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86"/>
          <p:cNvSpPr/>
          <p:nvPr/>
        </p:nvSpPr>
        <p:spPr>
          <a:xfrm>
            <a:off x="3389745" y="2336800"/>
            <a:ext cx="5578764" cy="164407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 name="Google Shape;29;p8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8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6"/>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33" name="Google Shape;33;p86" descr="Text&#10;&#10;Description automatically generated"/>
          <p:cNvPicPr preferRelativeResize="0"/>
          <p:nvPr/>
        </p:nvPicPr>
        <p:blipFill rotWithShape="1">
          <a:blip r:embed="rId3">
            <a:alphaModFix/>
          </a:blip>
          <a:srcRect l="22424" t="36550" r="25454" b="36701"/>
          <a:stretch/>
        </p:blipFill>
        <p:spPr>
          <a:xfrm>
            <a:off x="10002976" y="6365298"/>
            <a:ext cx="1336964" cy="38595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39"/>
        <p:cNvGrpSpPr/>
        <p:nvPr/>
      </p:nvGrpSpPr>
      <p:grpSpPr>
        <a:xfrm>
          <a:off x="0" y="0"/>
          <a:ext cx="0" cy="0"/>
          <a:chOff x="0" y="0"/>
          <a:chExt cx="0" cy="0"/>
        </a:xfrm>
      </p:grpSpPr>
      <p:sp>
        <p:nvSpPr>
          <p:cNvPr id="140" name="Google Shape;140;p100"/>
          <p:cNvSpPr txBox="1">
            <a:spLocks noGrp="1"/>
          </p:cNvSpPr>
          <p:nvPr>
            <p:ph type="body" idx="1"/>
          </p:nvPr>
        </p:nvSpPr>
        <p:spPr>
          <a:xfrm>
            <a:off x="489602" y="1915204"/>
            <a:ext cx="11148649" cy="461703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55600" algn="l">
              <a:lnSpc>
                <a:spcPct val="90000"/>
              </a:lnSpc>
              <a:spcBef>
                <a:spcPts val="0"/>
              </a:spcBef>
              <a:spcAft>
                <a:spcPts val="0"/>
              </a:spcAft>
              <a:buClr>
                <a:schemeClr val="dk1"/>
              </a:buClr>
              <a:buSzPts val="2000"/>
              <a:buChar char="▪"/>
              <a:defRPr/>
            </a:lvl3pPr>
            <a:lvl4pPr marL="1828800" lvl="3" indent="-342900" algn="l">
              <a:lnSpc>
                <a:spcPct val="90000"/>
              </a:lnSpc>
              <a:spcBef>
                <a:spcPts val="500"/>
              </a:spcBef>
              <a:spcAft>
                <a:spcPts val="0"/>
              </a:spcAft>
              <a:buClr>
                <a:schemeClr val="accent1"/>
              </a:buClr>
              <a:buSzPts val="1800"/>
              <a:buChar char="▪"/>
              <a:defRPr>
                <a:solidFill>
                  <a:schemeClr val="accent1"/>
                </a:solidFill>
              </a:defRPr>
            </a:lvl4pPr>
            <a:lvl5pPr marL="2286000" lvl="4" indent="-342900" algn="l">
              <a:lnSpc>
                <a:spcPct val="90000"/>
              </a:lnSpc>
              <a:spcBef>
                <a:spcPts val="500"/>
              </a:spcBef>
              <a:spcAft>
                <a:spcPts val="0"/>
              </a:spcAft>
              <a:buClr>
                <a:schemeClr val="accent1"/>
              </a:buClr>
              <a:buSzPts val="1800"/>
              <a:buChar char="▪"/>
              <a:defRPr>
                <a:solidFill>
                  <a:schemeClr val="accen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100"/>
          <p:cNvSpPr txBox="1">
            <a:spLocks noGrp="1"/>
          </p:cNvSpPr>
          <p:nvPr>
            <p:ph type="title"/>
          </p:nvPr>
        </p:nvSpPr>
        <p:spPr>
          <a:xfrm>
            <a:off x="489602" y="835204"/>
            <a:ext cx="11159196" cy="93610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100"/>
          <p:cNvSpPr txBox="1"/>
          <p:nvPr/>
        </p:nvSpPr>
        <p:spPr>
          <a:xfrm>
            <a:off x="6528048" y="-531440"/>
            <a:ext cx="5663952"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GB" sz="1800" b="1" i="0" u="none" strike="noStrike" cap="none">
                <a:solidFill>
                  <a:schemeClr val="accent1"/>
                </a:solidFill>
                <a:latin typeface="Arial"/>
                <a:ea typeface="Arial"/>
                <a:cs typeface="Arial"/>
                <a:sym typeface="Arial"/>
              </a:rPr>
              <a:t>Text page</a:t>
            </a:r>
            <a:endParaRPr sz="1800" b="1" i="0" u="none" strike="noStrike" cap="none">
              <a:solidFill>
                <a:schemeClr val="accent1"/>
              </a:solidFill>
              <a:latin typeface="Arial"/>
              <a:ea typeface="Arial"/>
              <a:cs typeface="Arial"/>
              <a:sym typeface="Arial"/>
            </a:endParaRPr>
          </a:p>
        </p:txBody>
      </p:sp>
      <p:sp>
        <p:nvSpPr>
          <p:cNvPr id="143" name="Google Shape;143;p100"/>
          <p:cNvSpPr txBox="1"/>
          <p:nvPr/>
        </p:nvSpPr>
        <p:spPr>
          <a:xfrm>
            <a:off x="-2508956" y="7641"/>
            <a:ext cx="237626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accent1"/>
                </a:solidFill>
                <a:latin typeface="Arial"/>
                <a:ea typeface="Arial"/>
                <a:cs typeface="Arial"/>
                <a:sym typeface="Arial"/>
              </a:rPr>
              <a:t>Working with text levels</a:t>
            </a:r>
            <a:endParaRPr sz="1400" b="1" i="0" u="none" strike="noStrike" cap="none">
              <a:solidFill>
                <a:schemeClr val="accent1"/>
              </a:solidFill>
              <a:latin typeface="Arial"/>
              <a:ea typeface="Arial"/>
              <a:cs typeface="Arial"/>
              <a:sym typeface="Arial"/>
            </a:endParaRPr>
          </a:p>
        </p:txBody>
      </p:sp>
      <p:cxnSp>
        <p:nvCxnSpPr>
          <p:cNvPr id="144" name="Google Shape;144;p100"/>
          <p:cNvCxnSpPr/>
          <p:nvPr/>
        </p:nvCxnSpPr>
        <p:spPr>
          <a:xfrm>
            <a:off x="-2436948" y="404664"/>
            <a:ext cx="2160240" cy="0"/>
          </a:xfrm>
          <a:prstGeom prst="straightConnector1">
            <a:avLst/>
          </a:prstGeom>
          <a:noFill/>
          <a:ln w="19050" cap="flat" cmpd="sng">
            <a:solidFill>
              <a:schemeClr val="accent1"/>
            </a:solidFill>
            <a:prstDash val="solid"/>
            <a:miter lim="800000"/>
            <a:headEnd type="none" w="sm" len="sm"/>
            <a:tailEnd type="none" w="sm" len="sm"/>
          </a:ln>
        </p:spPr>
      </p:cxnSp>
      <p:cxnSp>
        <p:nvCxnSpPr>
          <p:cNvPr id="145" name="Google Shape;145;p100"/>
          <p:cNvCxnSpPr/>
          <p:nvPr/>
        </p:nvCxnSpPr>
        <p:spPr>
          <a:xfrm>
            <a:off x="-2436948" y="2054386"/>
            <a:ext cx="2160240" cy="0"/>
          </a:xfrm>
          <a:prstGeom prst="straightConnector1">
            <a:avLst/>
          </a:prstGeom>
          <a:noFill/>
          <a:ln w="19050" cap="flat" cmpd="sng">
            <a:solidFill>
              <a:schemeClr val="accent1"/>
            </a:solidFill>
            <a:prstDash val="solid"/>
            <a:miter lim="800000"/>
            <a:headEnd type="none" w="sm" len="sm"/>
            <a:tailEnd type="none" w="sm" len="sm"/>
          </a:ln>
        </p:spPr>
      </p:cxnSp>
      <p:pic>
        <p:nvPicPr>
          <p:cNvPr id="146" name="Google Shape;146;p100"/>
          <p:cNvPicPr preferRelativeResize="0"/>
          <p:nvPr/>
        </p:nvPicPr>
        <p:blipFill rotWithShape="1">
          <a:blip r:embed="rId2">
            <a:alphaModFix/>
          </a:blip>
          <a:srcRect l="45961" t="15444" r="5865" b="19993"/>
          <a:stretch/>
        </p:blipFill>
        <p:spPr>
          <a:xfrm>
            <a:off x="-2310933" y="1272886"/>
            <a:ext cx="321175" cy="313617"/>
          </a:xfrm>
          <a:prstGeom prst="rect">
            <a:avLst/>
          </a:prstGeom>
          <a:noFill/>
          <a:ln>
            <a:noFill/>
          </a:ln>
        </p:spPr>
      </p:pic>
      <p:sp>
        <p:nvSpPr>
          <p:cNvPr id="147" name="Google Shape;147;p100"/>
          <p:cNvSpPr txBox="1"/>
          <p:nvPr/>
        </p:nvSpPr>
        <p:spPr>
          <a:xfrm>
            <a:off x="-2409976" y="476674"/>
            <a:ext cx="213326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chemeClr val="dk1"/>
                </a:solidFill>
                <a:latin typeface="Arial"/>
                <a:ea typeface="Arial"/>
                <a:cs typeface="Arial"/>
                <a:sym typeface="Arial"/>
              </a:rPr>
              <a:t>The UvA template has a number of pre-programmed text levels. Go to 'Home' and then to 'Paragraph' to easily switch between different levels</a:t>
            </a:r>
            <a:endParaRPr sz="900" b="1" i="0" u="none" strike="noStrike" cap="none">
              <a:solidFill>
                <a:schemeClr val="dk1"/>
              </a:solidFill>
              <a:latin typeface="Arial"/>
              <a:ea typeface="Arial"/>
              <a:cs typeface="Arial"/>
              <a:sym typeface="Arial"/>
            </a:endParaRPr>
          </a:p>
        </p:txBody>
      </p:sp>
      <p:sp>
        <p:nvSpPr>
          <p:cNvPr id="148" name="Google Shape;148;p100"/>
          <p:cNvSpPr txBox="1"/>
          <p:nvPr/>
        </p:nvSpPr>
        <p:spPr>
          <a:xfrm>
            <a:off x="-1896800" y="1693275"/>
            <a:ext cx="108003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1" i="0" u="none" strike="noStrike" cap="none">
                <a:solidFill>
                  <a:schemeClr val="accent1"/>
                </a:solidFill>
                <a:latin typeface="Arial"/>
                <a:ea typeface="Arial"/>
                <a:cs typeface="Arial"/>
                <a:sym typeface="Arial"/>
              </a:rPr>
              <a:t>Level Down</a:t>
            </a:r>
            <a:endParaRPr sz="900" b="1" i="0" u="none" strike="noStrike" cap="none">
              <a:solidFill>
                <a:schemeClr val="accent1"/>
              </a:solidFill>
              <a:latin typeface="Arial"/>
              <a:ea typeface="Arial"/>
              <a:cs typeface="Arial"/>
              <a:sym typeface="Arial"/>
            </a:endParaRPr>
          </a:p>
        </p:txBody>
      </p:sp>
      <p:sp>
        <p:nvSpPr>
          <p:cNvPr id="149" name="Google Shape;149;p100"/>
          <p:cNvSpPr txBox="1"/>
          <p:nvPr/>
        </p:nvSpPr>
        <p:spPr>
          <a:xfrm>
            <a:off x="-1896888" y="1322862"/>
            <a:ext cx="108012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1" i="0" u="none" strike="noStrike" cap="none">
                <a:solidFill>
                  <a:schemeClr val="accent1"/>
                </a:solidFill>
                <a:latin typeface="Arial"/>
                <a:ea typeface="Arial"/>
                <a:cs typeface="Arial"/>
                <a:sym typeface="Arial"/>
              </a:rPr>
              <a:t>Level Up</a:t>
            </a:r>
            <a:endParaRPr sz="900" b="1" i="0" u="none" strike="noStrike" cap="none">
              <a:solidFill>
                <a:schemeClr val="accent1"/>
              </a:solidFill>
              <a:latin typeface="Arial"/>
              <a:ea typeface="Arial"/>
              <a:cs typeface="Arial"/>
              <a:sym typeface="Arial"/>
            </a:endParaRPr>
          </a:p>
        </p:txBody>
      </p:sp>
      <p:pic>
        <p:nvPicPr>
          <p:cNvPr id="150" name="Google Shape;150;p100"/>
          <p:cNvPicPr preferRelativeResize="0"/>
          <p:nvPr/>
        </p:nvPicPr>
        <p:blipFill rotWithShape="1">
          <a:blip r:embed="rId2">
            <a:alphaModFix/>
          </a:blip>
          <a:srcRect l="4675" t="13612" r="47155" b="21827"/>
          <a:stretch/>
        </p:blipFill>
        <p:spPr>
          <a:xfrm>
            <a:off x="-2310933" y="1628804"/>
            <a:ext cx="321175" cy="313617"/>
          </a:xfrm>
          <a:prstGeom prst="rect">
            <a:avLst/>
          </a:prstGeom>
          <a:noFill/>
          <a:ln>
            <a:noFill/>
          </a:ln>
        </p:spPr>
      </p:pic>
      <p:sp>
        <p:nvSpPr>
          <p:cNvPr id="151" name="Google Shape;151;p100"/>
          <p:cNvSpPr txBox="1"/>
          <p:nvPr/>
        </p:nvSpPr>
        <p:spPr>
          <a:xfrm>
            <a:off x="-2508954" y="2084661"/>
            <a:ext cx="137695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chemeClr val="accent1"/>
                </a:solidFill>
                <a:latin typeface="Arial"/>
                <a:ea typeface="Arial"/>
                <a:cs typeface="Arial"/>
                <a:sym typeface="Arial"/>
              </a:rPr>
              <a:t>Text levels</a:t>
            </a:r>
            <a:endParaRPr sz="1000" b="1" i="0" u="none" strike="noStrike" cap="none">
              <a:solidFill>
                <a:schemeClr val="accent1"/>
              </a:solidFill>
              <a:latin typeface="Arial"/>
              <a:ea typeface="Arial"/>
              <a:cs typeface="Arial"/>
              <a:sym typeface="Arial"/>
            </a:endParaRPr>
          </a:p>
        </p:txBody>
      </p:sp>
      <p:sp>
        <p:nvSpPr>
          <p:cNvPr id="152" name="Google Shape;152;p100"/>
          <p:cNvSpPr txBox="1"/>
          <p:nvPr/>
        </p:nvSpPr>
        <p:spPr>
          <a:xfrm>
            <a:off x="-2166917" y="2453426"/>
            <a:ext cx="185420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Arial"/>
                <a:ea typeface="Arial"/>
                <a:cs typeface="Arial"/>
                <a:sym typeface="Arial"/>
              </a:rPr>
              <a:t>Body text (24 pt.)</a:t>
            </a:r>
            <a:endParaRPr sz="1000" b="0" i="0" u="none" strike="noStrike" cap="none">
              <a:solidFill>
                <a:schemeClr val="dk1"/>
              </a:solidFill>
              <a:latin typeface="Arial"/>
              <a:ea typeface="Arial"/>
              <a:cs typeface="Arial"/>
              <a:sym typeface="Arial"/>
            </a:endParaRPr>
          </a:p>
        </p:txBody>
      </p:sp>
      <p:sp>
        <p:nvSpPr>
          <p:cNvPr id="153" name="Google Shape;153;p100"/>
          <p:cNvSpPr txBox="1"/>
          <p:nvPr/>
        </p:nvSpPr>
        <p:spPr>
          <a:xfrm>
            <a:off x="-2169589" y="2723266"/>
            <a:ext cx="1854207" cy="246221"/>
          </a:xfrm>
          <a:prstGeom prst="rect">
            <a:avLst/>
          </a:prstGeom>
          <a:noFill/>
          <a:ln>
            <a:noFill/>
          </a:ln>
        </p:spPr>
        <p:txBody>
          <a:bodyPr spcFirstLastPara="1" wrap="square" lIns="91425" tIns="45700" rIns="91425" bIns="45700" anchor="t" anchorCtr="0">
            <a:spAutoFit/>
          </a:bodyPr>
          <a:lstStyle/>
          <a:p>
            <a:pPr marL="171446" marR="0" lvl="0" indent="-171446" algn="l" rtl="0">
              <a:lnSpc>
                <a:spcPct val="100000"/>
              </a:lnSpc>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Bullet (24 pt.)</a:t>
            </a:r>
            <a:endParaRPr sz="1000" b="0" i="0" u="none" strike="noStrike" cap="none">
              <a:solidFill>
                <a:schemeClr val="dk1"/>
              </a:solidFill>
              <a:latin typeface="Arial"/>
              <a:ea typeface="Arial"/>
              <a:cs typeface="Arial"/>
              <a:sym typeface="Arial"/>
            </a:endParaRPr>
          </a:p>
        </p:txBody>
      </p:sp>
      <p:sp>
        <p:nvSpPr>
          <p:cNvPr id="154" name="Google Shape;154;p100"/>
          <p:cNvSpPr txBox="1"/>
          <p:nvPr/>
        </p:nvSpPr>
        <p:spPr>
          <a:xfrm>
            <a:off x="-2083419" y="3023107"/>
            <a:ext cx="1693619" cy="246221"/>
          </a:xfrm>
          <a:prstGeom prst="rect">
            <a:avLst/>
          </a:prstGeom>
          <a:noFill/>
          <a:ln>
            <a:noFill/>
          </a:ln>
        </p:spPr>
        <p:txBody>
          <a:bodyPr spcFirstLastPara="1" wrap="square" lIns="91425" tIns="45700" rIns="91425" bIns="45700" anchor="t" anchorCtr="0">
            <a:spAutoFit/>
          </a:bodyPr>
          <a:lstStyle/>
          <a:p>
            <a:pPr marL="360354" marR="0" lvl="1" indent="-180969" algn="l" rtl="0">
              <a:lnSpc>
                <a:spcPct val="100000"/>
              </a:lnSpc>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Sub Bullet (16 pt.)</a:t>
            </a:r>
            <a:endParaRPr sz="1000" b="0" i="0" u="none" strike="noStrike" cap="none">
              <a:solidFill>
                <a:schemeClr val="dk1"/>
              </a:solidFill>
              <a:latin typeface="Arial"/>
              <a:ea typeface="Arial"/>
              <a:cs typeface="Arial"/>
              <a:sym typeface="Arial"/>
            </a:endParaRPr>
          </a:p>
        </p:txBody>
      </p:sp>
      <p:sp>
        <p:nvSpPr>
          <p:cNvPr id="155" name="Google Shape;155;p100"/>
          <p:cNvSpPr txBox="1"/>
          <p:nvPr/>
        </p:nvSpPr>
        <p:spPr>
          <a:xfrm>
            <a:off x="-2083419" y="3329535"/>
            <a:ext cx="169361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chemeClr val="accent1"/>
                </a:solidFill>
                <a:latin typeface="Arial"/>
                <a:ea typeface="Arial"/>
                <a:cs typeface="Arial"/>
                <a:sym typeface="Arial"/>
              </a:rPr>
              <a:t>Title (24 pt)</a:t>
            </a:r>
            <a:endParaRPr sz="1000" b="1" i="0" u="none" strike="noStrike" cap="none">
              <a:solidFill>
                <a:schemeClr val="accent1"/>
              </a:solidFill>
              <a:latin typeface="Arial"/>
              <a:ea typeface="Arial"/>
              <a:cs typeface="Arial"/>
              <a:sym typeface="Arial"/>
            </a:endParaRPr>
          </a:p>
        </p:txBody>
      </p:sp>
      <p:sp>
        <p:nvSpPr>
          <p:cNvPr id="156" name="Google Shape;156;p100"/>
          <p:cNvSpPr txBox="1"/>
          <p:nvPr/>
        </p:nvSpPr>
        <p:spPr>
          <a:xfrm>
            <a:off x="-2093659" y="3636330"/>
            <a:ext cx="169361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1" u="none" strike="noStrike" cap="none">
                <a:solidFill>
                  <a:schemeClr val="accent1"/>
                </a:solidFill>
                <a:latin typeface="Arial"/>
                <a:ea typeface="Arial"/>
                <a:cs typeface="Arial"/>
                <a:sym typeface="Arial"/>
              </a:rPr>
              <a:t>Title (16 pt)</a:t>
            </a:r>
            <a:endParaRPr sz="1000" b="0" i="1" u="none" strike="noStrike" cap="none">
              <a:solidFill>
                <a:schemeClr val="accent1"/>
              </a:solidFill>
              <a:latin typeface="Arial"/>
              <a:ea typeface="Arial"/>
              <a:cs typeface="Arial"/>
              <a:sym typeface="Arial"/>
            </a:endParaRPr>
          </a:p>
        </p:txBody>
      </p:sp>
      <p:grpSp>
        <p:nvGrpSpPr>
          <p:cNvPr id="157" name="Google Shape;157;p100"/>
          <p:cNvGrpSpPr/>
          <p:nvPr/>
        </p:nvGrpSpPr>
        <p:grpSpPr>
          <a:xfrm>
            <a:off x="-2425457" y="2431924"/>
            <a:ext cx="288032" cy="276999"/>
            <a:chOff x="12492689" y="2721406"/>
            <a:chExt cx="288032" cy="276999"/>
          </a:xfrm>
        </p:grpSpPr>
        <p:sp>
          <p:nvSpPr>
            <p:cNvPr id="158" name="Google Shape;158;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9" name="Google Shape;159;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1</a:t>
              </a:r>
              <a:endParaRPr sz="1200" b="1" i="0" u="none" strike="noStrike" cap="none">
                <a:solidFill>
                  <a:schemeClr val="lt1"/>
                </a:solidFill>
                <a:latin typeface="Arial"/>
                <a:ea typeface="Arial"/>
                <a:cs typeface="Arial"/>
                <a:sym typeface="Arial"/>
              </a:endParaRPr>
            </a:p>
          </p:txBody>
        </p:sp>
      </p:grpSp>
      <p:grpSp>
        <p:nvGrpSpPr>
          <p:cNvPr id="160" name="Google Shape;160;p100"/>
          <p:cNvGrpSpPr/>
          <p:nvPr/>
        </p:nvGrpSpPr>
        <p:grpSpPr>
          <a:xfrm>
            <a:off x="-2426044" y="2725770"/>
            <a:ext cx="288032" cy="276999"/>
            <a:chOff x="12492689" y="2721406"/>
            <a:chExt cx="288032" cy="276999"/>
          </a:xfrm>
        </p:grpSpPr>
        <p:sp>
          <p:nvSpPr>
            <p:cNvPr id="161" name="Google Shape;161;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2" name="Google Shape;162;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2</a:t>
              </a:r>
              <a:endParaRPr sz="1200" b="1" i="0" u="none" strike="noStrike" cap="none">
                <a:solidFill>
                  <a:schemeClr val="lt1"/>
                </a:solidFill>
                <a:latin typeface="Arial"/>
                <a:ea typeface="Arial"/>
                <a:cs typeface="Arial"/>
                <a:sym typeface="Arial"/>
              </a:endParaRPr>
            </a:p>
          </p:txBody>
        </p:sp>
      </p:grpSp>
      <p:grpSp>
        <p:nvGrpSpPr>
          <p:cNvPr id="163" name="Google Shape;163;p100"/>
          <p:cNvGrpSpPr/>
          <p:nvPr/>
        </p:nvGrpSpPr>
        <p:grpSpPr>
          <a:xfrm>
            <a:off x="-2425457" y="3023108"/>
            <a:ext cx="288032" cy="276999"/>
            <a:chOff x="12492689" y="2721406"/>
            <a:chExt cx="288032" cy="276999"/>
          </a:xfrm>
        </p:grpSpPr>
        <p:sp>
          <p:nvSpPr>
            <p:cNvPr id="164" name="Google Shape;164;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5" name="Google Shape;165;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3</a:t>
              </a:r>
              <a:endParaRPr sz="1200" b="1" i="0" u="none" strike="noStrike" cap="none">
                <a:solidFill>
                  <a:schemeClr val="lt1"/>
                </a:solidFill>
                <a:latin typeface="Arial"/>
                <a:ea typeface="Arial"/>
                <a:cs typeface="Arial"/>
                <a:sym typeface="Arial"/>
              </a:endParaRPr>
            </a:p>
          </p:txBody>
        </p:sp>
      </p:grpSp>
      <p:grpSp>
        <p:nvGrpSpPr>
          <p:cNvPr id="166" name="Google Shape;166;p100"/>
          <p:cNvGrpSpPr/>
          <p:nvPr/>
        </p:nvGrpSpPr>
        <p:grpSpPr>
          <a:xfrm>
            <a:off x="-2425457" y="3329534"/>
            <a:ext cx="288032" cy="276999"/>
            <a:chOff x="12492689" y="2721406"/>
            <a:chExt cx="288032" cy="276999"/>
          </a:xfrm>
        </p:grpSpPr>
        <p:sp>
          <p:nvSpPr>
            <p:cNvPr id="167" name="Google Shape;167;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8" name="Google Shape;168;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4</a:t>
              </a:r>
              <a:endParaRPr sz="1200" b="1" i="0" u="none" strike="noStrike" cap="none">
                <a:solidFill>
                  <a:schemeClr val="lt1"/>
                </a:solidFill>
                <a:latin typeface="Arial"/>
                <a:ea typeface="Arial"/>
                <a:cs typeface="Arial"/>
                <a:sym typeface="Arial"/>
              </a:endParaRPr>
            </a:p>
          </p:txBody>
        </p:sp>
      </p:grpSp>
      <p:grpSp>
        <p:nvGrpSpPr>
          <p:cNvPr id="169" name="Google Shape;169;p100"/>
          <p:cNvGrpSpPr/>
          <p:nvPr/>
        </p:nvGrpSpPr>
        <p:grpSpPr>
          <a:xfrm>
            <a:off x="-2427768" y="3630522"/>
            <a:ext cx="288032" cy="276999"/>
            <a:chOff x="12492689" y="2721406"/>
            <a:chExt cx="288032" cy="276999"/>
          </a:xfrm>
        </p:grpSpPr>
        <p:sp>
          <p:nvSpPr>
            <p:cNvPr id="170" name="Google Shape;170;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1" name="Google Shape;171;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5</a:t>
              </a:r>
              <a:endParaRPr sz="1200" b="1"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p:cSld name="Title, Content">
    <p:spTree>
      <p:nvGrpSpPr>
        <p:cNvPr id="1" name="Shape 172"/>
        <p:cNvGrpSpPr/>
        <p:nvPr/>
      </p:nvGrpSpPr>
      <p:grpSpPr>
        <a:xfrm>
          <a:off x="0" y="0"/>
          <a:ext cx="0" cy="0"/>
          <a:chOff x="0" y="0"/>
          <a:chExt cx="0" cy="0"/>
        </a:xfrm>
      </p:grpSpPr>
      <p:sp>
        <p:nvSpPr>
          <p:cNvPr id="173" name="Google Shape;173;p101"/>
          <p:cNvSpPr txBox="1">
            <a:spLocks noGrp="1"/>
          </p:cNvSpPr>
          <p:nvPr>
            <p:ph type="title"/>
          </p:nvPr>
        </p:nvSpPr>
        <p:spPr>
          <a:xfrm>
            <a:off x="923760" y="0"/>
            <a:ext cx="10345320" cy="86364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101"/>
          <p:cNvSpPr txBox="1">
            <a:spLocks noGrp="1"/>
          </p:cNvSpPr>
          <p:nvPr>
            <p:ph type="body" idx="1"/>
          </p:nvPr>
        </p:nvSpPr>
        <p:spPr>
          <a:xfrm>
            <a:off x="923760" y="1376280"/>
            <a:ext cx="10345320" cy="4555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lank no logo" type="blank">
  <p:cSld name="BLANK">
    <p:spTree>
      <p:nvGrpSpPr>
        <p:cNvPr id="1" name="Shape 34"/>
        <p:cNvGrpSpPr/>
        <p:nvPr/>
      </p:nvGrpSpPr>
      <p:grpSpPr>
        <a:xfrm>
          <a:off x="0" y="0"/>
          <a:ext cx="0" cy="0"/>
          <a:chOff x="0" y="0"/>
          <a:chExt cx="0" cy="0"/>
        </a:xfrm>
      </p:grpSpPr>
      <p:sp>
        <p:nvSpPr>
          <p:cNvPr id="35" name="Google Shape;35;p85"/>
          <p:cNvSpPr/>
          <p:nvPr/>
        </p:nvSpPr>
        <p:spPr>
          <a:xfrm>
            <a:off x="9858375" y="6181725"/>
            <a:ext cx="1790700" cy="676275"/>
          </a:xfrm>
          <a:prstGeom prst="rect">
            <a:avLst/>
          </a:prstGeom>
          <a:solidFill>
            <a:srgbClr val="E3D8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Chapter slide" type="secHead">
  <p:cSld name="SECTION_HEADER">
    <p:spTree>
      <p:nvGrpSpPr>
        <p:cNvPr id="1" name="Shape 36"/>
        <p:cNvGrpSpPr/>
        <p:nvPr/>
      </p:nvGrpSpPr>
      <p:grpSpPr>
        <a:xfrm>
          <a:off x="0" y="0"/>
          <a:ext cx="0" cy="0"/>
          <a:chOff x="0" y="0"/>
          <a:chExt cx="0" cy="0"/>
        </a:xfrm>
      </p:grpSpPr>
      <p:pic>
        <p:nvPicPr>
          <p:cNvPr id="37" name="Google Shape;37;p8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8" name="Google Shape;38;p84"/>
          <p:cNvSpPr txBox="1">
            <a:spLocks noGrp="1"/>
          </p:cNvSpPr>
          <p:nvPr>
            <p:ph type="body" idx="1"/>
          </p:nvPr>
        </p:nvSpPr>
        <p:spPr>
          <a:xfrm>
            <a:off x="831851" y="4589465"/>
            <a:ext cx="5264149"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959595"/>
              </a:buClr>
              <a:buSzPts val="2000"/>
              <a:buNone/>
              <a:defRPr sz="2000">
                <a:solidFill>
                  <a:srgbClr val="959595"/>
                </a:solidFill>
              </a:defRPr>
            </a:lvl2pPr>
            <a:lvl3pPr marL="1371600" lvl="2" indent="-228600" algn="l">
              <a:lnSpc>
                <a:spcPct val="90000"/>
              </a:lnSpc>
              <a:spcBef>
                <a:spcPts val="500"/>
              </a:spcBef>
              <a:spcAft>
                <a:spcPts val="0"/>
              </a:spcAft>
              <a:buClr>
                <a:srgbClr val="959595"/>
              </a:buClr>
              <a:buSzPts val="1800"/>
              <a:buNone/>
              <a:defRPr sz="1800">
                <a:solidFill>
                  <a:srgbClr val="959595"/>
                </a:solidFill>
              </a:defRPr>
            </a:lvl3pPr>
            <a:lvl4pPr marL="1828800" lvl="3" indent="-228600" algn="l">
              <a:lnSpc>
                <a:spcPct val="90000"/>
              </a:lnSpc>
              <a:spcBef>
                <a:spcPts val="500"/>
              </a:spcBef>
              <a:spcAft>
                <a:spcPts val="0"/>
              </a:spcAft>
              <a:buClr>
                <a:srgbClr val="959595"/>
              </a:buClr>
              <a:buSzPts val="1600"/>
              <a:buNone/>
              <a:defRPr sz="1600">
                <a:solidFill>
                  <a:srgbClr val="959595"/>
                </a:solidFill>
              </a:defRPr>
            </a:lvl4pPr>
            <a:lvl5pPr marL="2286000" lvl="4" indent="-228600" algn="l">
              <a:lnSpc>
                <a:spcPct val="90000"/>
              </a:lnSpc>
              <a:spcBef>
                <a:spcPts val="500"/>
              </a:spcBef>
              <a:spcAft>
                <a:spcPts val="0"/>
              </a:spcAft>
              <a:buClr>
                <a:srgbClr val="959595"/>
              </a:buClr>
              <a:buSzPts val="1600"/>
              <a:buNone/>
              <a:defRPr sz="1600">
                <a:solidFill>
                  <a:srgbClr val="959595"/>
                </a:solidFill>
              </a:defRPr>
            </a:lvl5pPr>
            <a:lvl6pPr marL="2743200" lvl="5" indent="-228600" algn="l">
              <a:lnSpc>
                <a:spcPct val="90000"/>
              </a:lnSpc>
              <a:spcBef>
                <a:spcPts val="500"/>
              </a:spcBef>
              <a:spcAft>
                <a:spcPts val="0"/>
              </a:spcAft>
              <a:buClr>
                <a:srgbClr val="959595"/>
              </a:buClr>
              <a:buSzPts val="1600"/>
              <a:buNone/>
              <a:defRPr sz="1600">
                <a:solidFill>
                  <a:srgbClr val="959595"/>
                </a:solidFill>
              </a:defRPr>
            </a:lvl6pPr>
            <a:lvl7pPr marL="3200400" lvl="6" indent="-228600" algn="l">
              <a:lnSpc>
                <a:spcPct val="90000"/>
              </a:lnSpc>
              <a:spcBef>
                <a:spcPts val="500"/>
              </a:spcBef>
              <a:spcAft>
                <a:spcPts val="0"/>
              </a:spcAft>
              <a:buClr>
                <a:srgbClr val="959595"/>
              </a:buClr>
              <a:buSzPts val="1600"/>
              <a:buNone/>
              <a:defRPr sz="1600">
                <a:solidFill>
                  <a:srgbClr val="959595"/>
                </a:solidFill>
              </a:defRPr>
            </a:lvl7pPr>
            <a:lvl8pPr marL="3657600" lvl="7" indent="-228600" algn="l">
              <a:lnSpc>
                <a:spcPct val="90000"/>
              </a:lnSpc>
              <a:spcBef>
                <a:spcPts val="500"/>
              </a:spcBef>
              <a:spcAft>
                <a:spcPts val="0"/>
              </a:spcAft>
              <a:buClr>
                <a:srgbClr val="959595"/>
              </a:buClr>
              <a:buSzPts val="1600"/>
              <a:buNone/>
              <a:defRPr sz="1600">
                <a:solidFill>
                  <a:srgbClr val="959595"/>
                </a:solidFill>
              </a:defRPr>
            </a:lvl8pPr>
            <a:lvl9pPr marL="4114800" lvl="8" indent="-228600" algn="l">
              <a:lnSpc>
                <a:spcPct val="90000"/>
              </a:lnSpc>
              <a:spcBef>
                <a:spcPts val="500"/>
              </a:spcBef>
              <a:spcAft>
                <a:spcPts val="0"/>
              </a:spcAft>
              <a:buClr>
                <a:srgbClr val="959595"/>
              </a:buClr>
              <a:buSzPts val="1600"/>
              <a:buNone/>
              <a:defRPr sz="1600">
                <a:solidFill>
                  <a:srgbClr val="959595"/>
                </a:solidFill>
              </a:defRPr>
            </a:lvl9pPr>
          </a:lstStyle>
          <a:p>
            <a:endParaRPr/>
          </a:p>
        </p:txBody>
      </p:sp>
      <p:sp>
        <p:nvSpPr>
          <p:cNvPr id="39" name="Google Shape;39;p8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8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4"/>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2" name="Google Shape;42;p84"/>
          <p:cNvSpPr/>
          <p:nvPr/>
        </p:nvSpPr>
        <p:spPr>
          <a:xfrm>
            <a:off x="637309" y="452582"/>
            <a:ext cx="4442691" cy="150018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 name="Google Shape;43;p84"/>
          <p:cNvSpPr txBox="1">
            <a:spLocks noGrp="1"/>
          </p:cNvSpPr>
          <p:nvPr>
            <p:ph type="title"/>
          </p:nvPr>
        </p:nvSpPr>
        <p:spPr>
          <a:xfrm>
            <a:off x="831851" y="1709740"/>
            <a:ext cx="7859567"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losure">
  <p:cSld name="Closure">
    <p:spTree>
      <p:nvGrpSpPr>
        <p:cNvPr id="1" name="Shape 44"/>
        <p:cNvGrpSpPr/>
        <p:nvPr/>
      </p:nvGrpSpPr>
      <p:grpSpPr>
        <a:xfrm>
          <a:off x="0" y="0"/>
          <a:ext cx="0" cy="0"/>
          <a:chOff x="0" y="0"/>
          <a:chExt cx="0" cy="0"/>
        </a:xfrm>
      </p:grpSpPr>
      <p:sp>
        <p:nvSpPr>
          <p:cNvPr id="45" name="Google Shape;45;p94"/>
          <p:cNvSpPr/>
          <p:nvPr/>
        </p:nvSpPr>
        <p:spPr>
          <a:xfrm>
            <a:off x="9858375" y="6181725"/>
            <a:ext cx="1790700" cy="676275"/>
          </a:xfrm>
          <a:prstGeom prst="rect">
            <a:avLst/>
          </a:prstGeom>
          <a:solidFill>
            <a:srgbClr val="E3D8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6" name="Google Shape;46;p94"/>
          <p:cNvPicPr preferRelativeResize="0"/>
          <p:nvPr/>
        </p:nvPicPr>
        <p:blipFill rotWithShape="1">
          <a:blip r:embed="rId2">
            <a:alphaModFix/>
          </a:blip>
          <a:srcRect/>
          <a:stretch/>
        </p:blipFill>
        <p:spPr>
          <a:xfrm>
            <a:off x="0" y="0"/>
            <a:ext cx="12192022" cy="6858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Chapter slide">
  <p:cSld name="3_Chapter slide">
    <p:spTree>
      <p:nvGrpSpPr>
        <p:cNvPr id="1" name="Shape 47"/>
        <p:cNvGrpSpPr/>
        <p:nvPr/>
      </p:nvGrpSpPr>
      <p:grpSpPr>
        <a:xfrm>
          <a:off x="0" y="0"/>
          <a:ext cx="0" cy="0"/>
          <a:chOff x="0" y="0"/>
          <a:chExt cx="0" cy="0"/>
        </a:xfrm>
      </p:grpSpPr>
      <p:pic>
        <p:nvPicPr>
          <p:cNvPr id="48" name="Google Shape;48;p93"/>
          <p:cNvPicPr preferRelativeResize="0"/>
          <p:nvPr/>
        </p:nvPicPr>
        <p:blipFill rotWithShape="1">
          <a:blip r:embed="rId2">
            <a:alphaModFix/>
          </a:blip>
          <a:srcRect t="12302" b="12301"/>
          <a:stretch/>
        </p:blipFill>
        <p:spPr>
          <a:xfrm>
            <a:off x="0" y="0"/>
            <a:ext cx="12192001" cy="6858000"/>
          </a:xfrm>
          <a:prstGeom prst="rect">
            <a:avLst/>
          </a:prstGeom>
          <a:noFill/>
          <a:ln>
            <a:noFill/>
          </a:ln>
        </p:spPr>
      </p:pic>
      <p:sp>
        <p:nvSpPr>
          <p:cNvPr id="49" name="Google Shape;49;p93"/>
          <p:cNvSpPr txBox="1">
            <a:spLocks noGrp="1"/>
          </p:cNvSpPr>
          <p:nvPr>
            <p:ph type="body" idx="1"/>
          </p:nvPr>
        </p:nvSpPr>
        <p:spPr>
          <a:xfrm>
            <a:off x="193677" y="4008440"/>
            <a:ext cx="3292474"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000"/>
              <a:buNone/>
              <a:defRPr sz="2000">
                <a:solidFill>
                  <a:schemeClr val="lt1"/>
                </a:solidFill>
              </a:defRPr>
            </a:lvl1pPr>
            <a:lvl2pPr marL="914400" lvl="1" indent="-228600" algn="l">
              <a:lnSpc>
                <a:spcPct val="90000"/>
              </a:lnSpc>
              <a:spcBef>
                <a:spcPts val="500"/>
              </a:spcBef>
              <a:spcAft>
                <a:spcPts val="0"/>
              </a:spcAft>
              <a:buClr>
                <a:srgbClr val="959595"/>
              </a:buClr>
              <a:buSzPts val="2000"/>
              <a:buNone/>
              <a:defRPr sz="2000">
                <a:solidFill>
                  <a:srgbClr val="959595"/>
                </a:solidFill>
              </a:defRPr>
            </a:lvl2pPr>
            <a:lvl3pPr marL="1371600" lvl="2" indent="-228600" algn="l">
              <a:lnSpc>
                <a:spcPct val="90000"/>
              </a:lnSpc>
              <a:spcBef>
                <a:spcPts val="500"/>
              </a:spcBef>
              <a:spcAft>
                <a:spcPts val="0"/>
              </a:spcAft>
              <a:buClr>
                <a:srgbClr val="959595"/>
              </a:buClr>
              <a:buSzPts val="1800"/>
              <a:buNone/>
              <a:defRPr sz="1800">
                <a:solidFill>
                  <a:srgbClr val="959595"/>
                </a:solidFill>
              </a:defRPr>
            </a:lvl3pPr>
            <a:lvl4pPr marL="1828800" lvl="3" indent="-228600" algn="l">
              <a:lnSpc>
                <a:spcPct val="90000"/>
              </a:lnSpc>
              <a:spcBef>
                <a:spcPts val="500"/>
              </a:spcBef>
              <a:spcAft>
                <a:spcPts val="0"/>
              </a:spcAft>
              <a:buClr>
                <a:srgbClr val="959595"/>
              </a:buClr>
              <a:buSzPts val="1600"/>
              <a:buNone/>
              <a:defRPr sz="1600">
                <a:solidFill>
                  <a:srgbClr val="959595"/>
                </a:solidFill>
              </a:defRPr>
            </a:lvl4pPr>
            <a:lvl5pPr marL="2286000" lvl="4" indent="-228600" algn="l">
              <a:lnSpc>
                <a:spcPct val="90000"/>
              </a:lnSpc>
              <a:spcBef>
                <a:spcPts val="500"/>
              </a:spcBef>
              <a:spcAft>
                <a:spcPts val="0"/>
              </a:spcAft>
              <a:buClr>
                <a:srgbClr val="959595"/>
              </a:buClr>
              <a:buSzPts val="1600"/>
              <a:buNone/>
              <a:defRPr sz="1600">
                <a:solidFill>
                  <a:srgbClr val="959595"/>
                </a:solidFill>
              </a:defRPr>
            </a:lvl5pPr>
            <a:lvl6pPr marL="2743200" lvl="5" indent="-228600" algn="l">
              <a:lnSpc>
                <a:spcPct val="90000"/>
              </a:lnSpc>
              <a:spcBef>
                <a:spcPts val="500"/>
              </a:spcBef>
              <a:spcAft>
                <a:spcPts val="0"/>
              </a:spcAft>
              <a:buClr>
                <a:srgbClr val="959595"/>
              </a:buClr>
              <a:buSzPts val="1600"/>
              <a:buNone/>
              <a:defRPr sz="1600">
                <a:solidFill>
                  <a:srgbClr val="959595"/>
                </a:solidFill>
              </a:defRPr>
            </a:lvl6pPr>
            <a:lvl7pPr marL="3200400" lvl="6" indent="-228600" algn="l">
              <a:lnSpc>
                <a:spcPct val="90000"/>
              </a:lnSpc>
              <a:spcBef>
                <a:spcPts val="500"/>
              </a:spcBef>
              <a:spcAft>
                <a:spcPts val="0"/>
              </a:spcAft>
              <a:buClr>
                <a:srgbClr val="959595"/>
              </a:buClr>
              <a:buSzPts val="1600"/>
              <a:buNone/>
              <a:defRPr sz="1600">
                <a:solidFill>
                  <a:srgbClr val="959595"/>
                </a:solidFill>
              </a:defRPr>
            </a:lvl7pPr>
            <a:lvl8pPr marL="3657600" lvl="7" indent="-228600" algn="l">
              <a:lnSpc>
                <a:spcPct val="90000"/>
              </a:lnSpc>
              <a:spcBef>
                <a:spcPts val="500"/>
              </a:spcBef>
              <a:spcAft>
                <a:spcPts val="0"/>
              </a:spcAft>
              <a:buClr>
                <a:srgbClr val="959595"/>
              </a:buClr>
              <a:buSzPts val="1600"/>
              <a:buNone/>
              <a:defRPr sz="1600">
                <a:solidFill>
                  <a:srgbClr val="959595"/>
                </a:solidFill>
              </a:defRPr>
            </a:lvl8pPr>
            <a:lvl9pPr marL="4114800" lvl="8" indent="-228600" algn="l">
              <a:lnSpc>
                <a:spcPct val="90000"/>
              </a:lnSpc>
              <a:spcBef>
                <a:spcPts val="500"/>
              </a:spcBef>
              <a:spcAft>
                <a:spcPts val="0"/>
              </a:spcAft>
              <a:buClr>
                <a:srgbClr val="959595"/>
              </a:buClr>
              <a:buSzPts val="1600"/>
              <a:buNone/>
              <a:defRPr sz="1600">
                <a:solidFill>
                  <a:srgbClr val="959595"/>
                </a:solidFill>
              </a:defRPr>
            </a:lvl9pPr>
          </a:lstStyle>
          <a:p>
            <a:endParaRPr/>
          </a:p>
        </p:txBody>
      </p:sp>
      <p:sp>
        <p:nvSpPr>
          <p:cNvPr id="50" name="Google Shape;50;p9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93"/>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93"/>
          <p:cNvSpPr txBox="1">
            <a:spLocks noGrp="1"/>
          </p:cNvSpPr>
          <p:nvPr>
            <p:ph type="title"/>
          </p:nvPr>
        </p:nvSpPr>
        <p:spPr>
          <a:xfrm>
            <a:off x="193677" y="1128715"/>
            <a:ext cx="3292474"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4800"/>
              <a:buFont typeface="Arial"/>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3"/>
        <p:cNvGrpSpPr/>
        <p:nvPr/>
      </p:nvGrpSpPr>
      <p:grpSpPr>
        <a:xfrm>
          <a:off x="0" y="0"/>
          <a:ext cx="0" cy="0"/>
          <a:chOff x="0" y="0"/>
          <a:chExt cx="0" cy="0"/>
        </a:xfrm>
      </p:grpSpPr>
      <p:sp>
        <p:nvSpPr>
          <p:cNvPr id="54" name="Google Shape;54;p82"/>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8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82"/>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9"/>
        <p:cNvGrpSpPr/>
        <p:nvPr/>
      </p:nvGrpSpPr>
      <p:grpSpPr>
        <a:xfrm>
          <a:off x="0" y="0"/>
          <a:ext cx="0" cy="0"/>
          <a:chOff x="0" y="0"/>
          <a:chExt cx="0" cy="0"/>
        </a:xfrm>
      </p:grpSpPr>
      <p:sp>
        <p:nvSpPr>
          <p:cNvPr id="60" name="Google Shape;60;p8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8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8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8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83"/>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picture content">
  <p:cSld name="2_Title picture content">
    <p:spTree>
      <p:nvGrpSpPr>
        <p:cNvPr id="1" name="Shape 66"/>
        <p:cNvGrpSpPr/>
        <p:nvPr/>
      </p:nvGrpSpPr>
      <p:grpSpPr>
        <a:xfrm>
          <a:off x="0" y="0"/>
          <a:ext cx="0" cy="0"/>
          <a:chOff x="0" y="0"/>
          <a:chExt cx="0" cy="0"/>
        </a:xfrm>
      </p:grpSpPr>
      <p:pic>
        <p:nvPicPr>
          <p:cNvPr id="67" name="Google Shape;67;p87"/>
          <p:cNvPicPr preferRelativeResize="0"/>
          <p:nvPr/>
        </p:nvPicPr>
        <p:blipFill rotWithShape="1">
          <a:blip r:embed="rId2">
            <a:alphaModFix/>
          </a:blip>
          <a:srcRect/>
          <a:stretch/>
        </p:blipFill>
        <p:spPr>
          <a:xfrm>
            <a:off x="0" y="0"/>
            <a:ext cx="12192022" cy="6858000"/>
          </a:xfrm>
          <a:prstGeom prst="rect">
            <a:avLst/>
          </a:prstGeom>
          <a:noFill/>
          <a:ln>
            <a:noFill/>
          </a:ln>
        </p:spPr>
      </p:pic>
      <p:sp>
        <p:nvSpPr>
          <p:cNvPr id="68" name="Google Shape;68;p8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87"/>
          <p:cNvSpPr/>
          <p:nvPr/>
        </p:nvSpPr>
        <p:spPr>
          <a:xfrm>
            <a:off x="3389745" y="2336800"/>
            <a:ext cx="5578764" cy="164407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0" name="Google Shape;70;p8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8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87"/>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73" name="Google Shape;73;p87" descr="Text&#10;&#10;Description automatically generated"/>
          <p:cNvPicPr preferRelativeResize="0"/>
          <p:nvPr/>
        </p:nvPicPr>
        <p:blipFill rotWithShape="1">
          <a:blip r:embed="rId3">
            <a:alphaModFix/>
          </a:blip>
          <a:srcRect l="22424" t="36550" r="25454" b="36701"/>
          <a:stretch/>
        </p:blipFill>
        <p:spPr>
          <a:xfrm>
            <a:off x="10002976" y="6365298"/>
            <a:ext cx="1336964" cy="385951"/>
          </a:xfrm>
          <a:prstGeom prst="rect">
            <a:avLst/>
          </a:prstGeom>
          <a:noFill/>
          <a:ln>
            <a:noFill/>
          </a:ln>
        </p:spPr>
      </p:pic>
      <p:sp>
        <p:nvSpPr>
          <p:cNvPr id="74" name="Google Shape;74;p87"/>
          <p:cNvSpPr txBox="1">
            <a:spLocks noGrp="1"/>
          </p:cNvSpPr>
          <p:nvPr>
            <p:ph type="body" idx="1"/>
          </p:nvPr>
        </p:nvSpPr>
        <p:spPr>
          <a:xfrm>
            <a:off x="838200" y="1825625"/>
            <a:ext cx="489758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87"/>
          <p:cNvSpPr>
            <a:spLocks noGrp="1"/>
          </p:cNvSpPr>
          <p:nvPr>
            <p:ph type="pic" idx="2"/>
          </p:nvPr>
        </p:nvSpPr>
        <p:spPr>
          <a:xfrm>
            <a:off x="6456218" y="1825625"/>
            <a:ext cx="4897582" cy="4351338"/>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3D8B1"/>
        </a:solidFill>
        <a:effectLst/>
      </p:bgPr>
    </p:bg>
    <p:spTree>
      <p:nvGrpSpPr>
        <p:cNvPr id="1" name="Shape 9"/>
        <p:cNvGrpSpPr/>
        <p:nvPr/>
      </p:nvGrpSpPr>
      <p:grpSpPr>
        <a:xfrm>
          <a:off x="0" y="0"/>
          <a:ext cx="0" cy="0"/>
          <a:chOff x="0" y="0"/>
          <a:chExt cx="0" cy="0"/>
        </a:xfrm>
      </p:grpSpPr>
      <p:sp>
        <p:nvSpPr>
          <p:cNvPr id="10" name="Google Shape;10;p8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Noto Sans Symbols"/>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8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95959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8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95959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80"/>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15" name="Google Shape;15;p80" descr="Text&#10;&#10;Description automatically generated"/>
          <p:cNvPicPr preferRelativeResize="0"/>
          <p:nvPr/>
        </p:nvPicPr>
        <p:blipFill rotWithShape="1">
          <a:blip r:embed="rId23">
            <a:alphaModFix/>
          </a:blip>
          <a:srcRect l="22424" t="36550" r="25454" b="36701"/>
          <a:stretch/>
        </p:blipFill>
        <p:spPr>
          <a:xfrm>
            <a:off x="10002976" y="6365298"/>
            <a:ext cx="1336964" cy="38595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cjhutto/vaderSentiment/blob/51c36d2f169f4590f0f827e2f9fb279f5aeb7114/vaderSentiment/vaderSentiment.p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hyperlink" Target="https://analyticsbw.org/"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hyperlink" Target="mailto:academy@analyticsbetterworld.org" TargetMode="External"/><Relationship Id="rId4" Type="http://schemas.openxmlformats.org/officeDocument/2006/relationships/hyperlink" Target="https://www.linkedin.com/company/analytics-for-a-better-worl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
          <p:cNvSpPr txBox="1">
            <a:spLocks noGrp="1"/>
          </p:cNvSpPr>
          <p:nvPr>
            <p:ph type="ctrTitle"/>
          </p:nvPr>
        </p:nvSpPr>
        <p:spPr>
          <a:xfrm>
            <a:off x="286867" y="170121"/>
            <a:ext cx="5125105" cy="1403498"/>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None/>
            </a:pPr>
            <a:r>
              <a:rPr lang="en-GB" sz="3200" b="1" dirty="0"/>
              <a:t>Data Science Practitioner</a:t>
            </a:r>
            <a:endParaRPr sz="3200" b="1" dirty="0"/>
          </a:p>
          <a:p>
            <a:pPr marL="0" lvl="0" indent="0" algn="l" rtl="0">
              <a:lnSpc>
                <a:spcPct val="100000"/>
              </a:lnSpc>
              <a:spcBef>
                <a:spcPts val="0"/>
              </a:spcBef>
              <a:spcAft>
                <a:spcPts val="0"/>
              </a:spcAft>
              <a:buNone/>
            </a:pPr>
            <a:r>
              <a:rPr lang="en-GB" sz="3200" b="1" dirty="0"/>
              <a:t>Fellowship</a:t>
            </a:r>
            <a:r>
              <a:rPr lang="en-GB" sz="3200" dirty="0"/>
              <a:t> </a:t>
            </a:r>
            <a:br>
              <a:rPr lang="en-GB" sz="1800" dirty="0"/>
            </a:br>
            <a:r>
              <a:rPr lang="en-GB" sz="2200" b="1" dirty="0"/>
              <a:t>Cohort 2022</a:t>
            </a:r>
            <a:endParaRPr sz="2200" b="1" dirty="0"/>
          </a:p>
        </p:txBody>
      </p:sp>
      <p:pic>
        <p:nvPicPr>
          <p:cNvPr id="3" name="Afbeelding 2" descr="Afbeelding met poseren, persoon, groep, staand&#10;&#10;Automatisch gegenereerde beschrijving">
            <a:extLst>
              <a:ext uri="{FF2B5EF4-FFF2-40B4-BE49-F238E27FC236}">
                <a16:creationId xmlns:a16="http://schemas.microsoft.com/office/drawing/2014/main" id="{757A2218-9560-8323-B2EC-A02768DDD1A0}"/>
              </a:ext>
            </a:extLst>
          </p:cNvPr>
          <p:cNvPicPr>
            <a:picLocks noChangeAspect="1"/>
          </p:cNvPicPr>
          <p:nvPr/>
        </p:nvPicPr>
        <p:blipFill>
          <a:blip r:embed="rId3"/>
          <a:stretch>
            <a:fillRect/>
          </a:stretch>
        </p:blipFill>
        <p:spPr>
          <a:xfrm>
            <a:off x="7628049" y="0"/>
            <a:ext cx="4563951" cy="6858000"/>
          </a:xfrm>
          <a:prstGeom prst="rect">
            <a:avLst/>
          </a:prstGeom>
        </p:spPr>
      </p:pic>
      <p:sp>
        <p:nvSpPr>
          <p:cNvPr id="4" name="Tekstvak 3">
            <a:extLst>
              <a:ext uri="{FF2B5EF4-FFF2-40B4-BE49-F238E27FC236}">
                <a16:creationId xmlns:a16="http://schemas.microsoft.com/office/drawing/2014/main" id="{DC4D8476-BB20-EF72-3D8F-6ABE15D510A5}"/>
              </a:ext>
            </a:extLst>
          </p:cNvPr>
          <p:cNvSpPr txBox="1"/>
          <p:nvPr/>
        </p:nvSpPr>
        <p:spPr>
          <a:xfrm>
            <a:off x="863489" y="2073349"/>
            <a:ext cx="6691408" cy="2123658"/>
          </a:xfrm>
          <a:prstGeom prst="rect">
            <a:avLst/>
          </a:prstGeom>
          <a:noFill/>
        </p:spPr>
        <p:txBody>
          <a:bodyPr wrap="square" rtlCol="0">
            <a:spAutoFit/>
          </a:bodyPr>
          <a:lstStyle/>
          <a:p>
            <a:r>
              <a:rPr lang="nl-NL" sz="1600" dirty="0" err="1">
                <a:solidFill>
                  <a:schemeClr val="bg1"/>
                </a:solidFill>
              </a:rPr>
              <a:t>Final</a:t>
            </a:r>
            <a:r>
              <a:rPr lang="nl-NL" sz="1600" dirty="0">
                <a:solidFill>
                  <a:schemeClr val="bg1"/>
                </a:solidFill>
              </a:rPr>
              <a:t> Project Presentation</a:t>
            </a:r>
            <a:endParaRPr lang="nl-NL" sz="1600" dirty="0"/>
          </a:p>
          <a:p>
            <a:endParaRPr lang="nl-NL" dirty="0"/>
          </a:p>
          <a:p>
            <a:r>
              <a:rPr lang="nl-NL" sz="3200" dirty="0">
                <a:solidFill>
                  <a:schemeClr val="bg1"/>
                </a:solidFill>
              </a:rPr>
              <a:t>Instagram Sentiment Analysis</a:t>
            </a:r>
          </a:p>
          <a:p>
            <a:endParaRPr lang="nl-NL" dirty="0"/>
          </a:p>
          <a:p>
            <a:r>
              <a:rPr lang="nl-NL" dirty="0">
                <a:solidFill>
                  <a:schemeClr val="bg1"/>
                </a:solidFill>
              </a:rPr>
              <a:t>Marieke Meeske (Oxfam Novib)</a:t>
            </a:r>
          </a:p>
          <a:p>
            <a:r>
              <a:rPr lang="nl-NL" dirty="0">
                <a:solidFill>
                  <a:schemeClr val="bg1"/>
                </a:solidFill>
              </a:rPr>
              <a:t>Mentors: </a:t>
            </a:r>
            <a:r>
              <a:rPr lang="nl-NL" dirty="0" err="1">
                <a:solidFill>
                  <a:schemeClr val="bg1"/>
                </a:solidFill>
              </a:rPr>
              <a:t>Konstantina</a:t>
            </a:r>
            <a:r>
              <a:rPr lang="nl-NL" dirty="0">
                <a:solidFill>
                  <a:schemeClr val="bg1"/>
                </a:solidFill>
              </a:rPr>
              <a:t> </a:t>
            </a:r>
            <a:r>
              <a:rPr lang="nl-NL" dirty="0" err="1">
                <a:solidFill>
                  <a:schemeClr val="bg1"/>
                </a:solidFill>
              </a:rPr>
              <a:t>Andronikou</a:t>
            </a:r>
            <a:r>
              <a:rPr lang="nl-NL" dirty="0">
                <a:solidFill>
                  <a:schemeClr val="bg1"/>
                </a:solidFill>
              </a:rPr>
              <a:t> (</a:t>
            </a:r>
            <a:r>
              <a:rPr lang="nl-NL" dirty="0" err="1">
                <a:solidFill>
                  <a:schemeClr val="bg1"/>
                </a:solidFill>
              </a:rPr>
              <a:t>Cmotions</a:t>
            </a:r>
            <a:r>
              <a:rPr lang="nl-NL" dirty="0">
                <a:solidFill>
                  <a:schemeClr val="bg1"/>
                </a:solidFill>
              </a:rPr>
              <a:t>) &amp; Claudia </a:t>
            </a:r>
            <a:r>
              <a:rPr lang="nl-NL" dirty="0" err="1">
                <a:solidFill>
                  <a:schemeClr val="bg1"/>
                </a:solidFill>
              </a:rPr>
              <a:t>Orellana</a:t>
            </a:r>
            <a:r>
              <a:rPr lang="nl-NL" dirty="0">
                <a:solidFill>
                  <a:schemeClr val="bg1"/>
                </a:solidFill>
              </a:rPr>
              <a:t> Rodriguez (ABW)</a:t>
            </a:r>
          </a:p>
          <a:p>
            <a:endParaRPr lang="nl-NL" dirty="0">
              <a:solidFill>
                <a:schemeClr val="bg1"/>
              </a:solidFill>
            </a:endParaRPr>
          </a:p>
          <a:p>
            <a:r>
              <a:rPr lang="nl-NL" dirty="0">
                <a:solidFill>
                  <a:schemeClr val="bg1"/>
                </a:solidFill>
              </a:rPr>
              <a:t>6th December 2022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b="1" dirty="0">
                <a:solidFill>
                  <a:schemeClr val="accent1"/>
                </a:solidFill>
              </a:rPr>
              <a:t>Business case</a:t>
            </a:r>
            <a:endParaRPr b="1" dirty="0">
              <a:solidFill>
                <a:schemeClr val="accent1"/>
              </a:solidFill>
            </a:endParaRPr>
          </a:p>
          <a:p>
            <a:pPr marL="0" lvl="0" indent="0" algn="l" rtl="0">
              <a:lnSpc>
                <a:spcPct val="90000"/>
              </a:lnSpc>
              <a:spcBef>
                <a:spcPts val="0"/>
              </a:spcBef>
              <a:spcAft>
                <a:spcPts val="0"/>
              </a:spcAft>
              <a:buSzPts val="1800"/>
              <a:buNone/>
            </a:pPr>
            <a:r>
              <a:rPr lang="en-GB" sz="2700" b="1" dirty="0"/>
              <a:t>Instagram Sentiment Analysis</a:t>
            </a:r>
            <a:endParaRPr sz="2700" b="1" dirty="0"/>
          </a:p>
        </p:txBody>
      </p:sp>
      <p:sp>
        <p:nvSpPr>
          <p:cNvPr id="186" name="Google Shape;186;p2"/>
          <p:cNvSpPr/>
          <p:nvPr/>
        </p:nvSpPr>
        <p:spPr>
          <a:xfrm>
            <a:off x="1121800" y="1933101"/>
            <a:ext cx="5421043" cy="3298013"/>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indent="0">
              <a:buNone/>
            </a:pPr>
            <a:r>
              <a:rPr lang="en-US" dirty="0">
                <a:solidFill>
                  <a:schemeClr val="accent1"/>
                </a:solidFill>
              </a:rPr>
              <a:t>Background</a:t>
            </a:r>
            <a:r>
              <a:rPr lang="en-US" b="0" dirty="0"/>
              <a:t>:</a:t>
            </a:r>
          </a:p>
          <a:p>
            <a:r>
              <a:rPr lang="en-US" b="0" dirty="0"/>
              <a:t>ONL implemented new brand identity (Q4 2021) with specific implementation focus on Instagram</a:t>
            </a:r>
          </a:p>
          <a:p>
            <a:endParaRPr lang="en-US" b="0" dirty="0"/>
          </a:p>
          <a:p>
            <a:pPr marL="0" indent="0">
              <a:buNone/>
            </a:pPr>
            <a:r>
              <a:rPr lang="en-US" dirty="0">
                <a:solidFill>
                  <a:schemeClr val="accent1"/>
                </a:solidFill>
              </a:rPr>
              <a:t>Objective</a:t>
            </a:r>
            <a:r>
              <a:rPr lang="en-US" b="0" dirty="0"/>
              <a:t>:</a:t>
            </a:r>
          </a:p>
          <a:p>
            <a:pPr marL="457200" indent="-457200">
              <a:buFont typeface="+mj-lt"/>
              <a:buAutoNum type="arabicPeriod"/>
            </a:pPr>
            <a:r>
              <a:rPr lang="en-US" b="0" dirty="0"/>
              <a:t>To provide input into new brand campaign evaluation using insights (incl sentiment) from Instagram</a:t>
            </a:r>
          </a:p>
          <a:p>
            <a:pPr marL="457200" indent="-457200">
              <a:buFont typeface="+mj-lt"/>
              <a:buAutoNum type="arabicPeriod"/>
            </a:pPr>
            <a:r>
              <a:rPr lang="en-US" b="0" dirty="0"/>
              <a:t>To provide input into supporters (followers / people engaged) as input for growth strategy (</a:t>
            </a:r>
            <a:r>
              <a:rPr lang="en-US" b="0" dirty="0" err="1"/>
              <a:t>ia</a:t>
            </a:r>
            <a:r>
              <a:rPr lang="en-US" b="0" dirty="0"/>
              <a:t>, how to find and engage ‘new followers’)</a:t>
            </a:r>
          </a:p>
          <a:p>
            <a:pPr marL="457200" indent="-457200">
              <a:buFont typeface="+mj-lt"/>
              <a:buAutoNum type="arabicPeriod"/>
            </a:pPr>
            <a:endParaRPr lang="en-US" b="0" dirty="0"/>
          </a:p>
          <a:p>
            <a:pPr marL="0" indent="0">
              <a:buNone/>
            </a:pPr>
            <a:r>
              <a:rPr lang="en-US" b="0" dirty="0">
                <a:sym typeface="Wingdings" panose="05000000000000000000" pitchFamily="2" charset="2"/>
              </a:rPr>
              <a:t> Given limit time period so far focused on objective 1</a:t>
            </a:r>
            <a:endParaRPr lang="en-US" b="0" dirty="0"/>
          </a:p>
          <a:p>
            <a:endParaRPr lang="en-US" b="0" dirty="0"/>
          </a:p>
          <a:p>
            <a:endParaRPr lang="en-US" b="0" dirty="0"/>
          </a:p>
        </p:txBody>
      </p:sp>
      <p:pic>
        <p:nvPicPr>
          <p:cNvPr id="2" name="Picture 1">
            <a:extLst>
              <a:ext uri="{FF2B5EF4-FFF2-40B4-BE49-F238E27FC236}">
                <a16:creationId xmlns:a16="http://schemas.microsoft.com/office/drawing/2014/main" id="{27B53993-864C-A254-F285-FD1FAFA45A5C}"/>
              </a:ext>
            </a:extLst>
          </p:cNvPr>
          <p:cNvPicPr>
            <a:picLocks noChangeAspect="1"/>
          </p:cNvPicPr>
          <p:nvPr/>
        </p:nvPicPr>
        <p:blipFill>
          <a:blip r:embed="rId3"/>
          <a:stretch>
            <a:fillRect/>
          </a:stretch>
        </p:blipFill>
        <p:spPr>
          <a:xfrm>
            <a:off x="6731277" y="1171096"/>
            <a:ext cx="4906123" cy="45158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xEl>
                                              <p:pRg st="7" end="7"/>
                                            </p:txEl>
                                          </p:spTgt>
                                        </p:tgtEl>
                                        <p:attrNameLst>
                                          <p:attrName>style.visibility</p:attrName>
                                        </p:attrNameLst>
                                      </p:cBhvr>
                                      <p:to>
                                        <p:strVal val="visible"/>
                                      </p:to>
                                    </p:set>
                                  </p:childTnLst>
                                </p:cTn>
                              </p:par>
                              <p:par>
                                <p:cTn id="7" presetID="19" presetClass="emph" presetSubtype="0" fill="hold" nodeType="withEffect">
                                  <p:stCondLst>
                                    <p:cond delay="0"/>
                                  </p:stCondLst>
                                  <p:childTnLst>
                                    <p:animClr clrSpc="rgb" dir="cw">
                                      <p:cBhvr override="childStyle">
                                        <p:cTn id="8" dur="500" fill="hold"/>
                                        <p:tgtEl>
                                          <p:spTgt spid="186">
                                            <p:txEl>
                                              <p:pRg st="4" end="4"/>
                                            </p:txEl>
                                          </p:spTgt>
                                        </p:tgtEl>
                                        <p:attrNameLst>
                                          <p:attrName>style.color</p:attrName>
                                        </p:attrNameLst>
                                      </p:cBhvr>
                                      <p:to>
                                        <a:srgbClr val="A27F03"/>
                                      </p:to>
                                    </p:animClr>
                                    <p:animClr clrSpc="rgb" dir="cw">
                                      <p:cBhvr>
                                        <p:cTn id="9" dur="500" fill="hold"/>
                                        <p:tgtEl>
                                          <p:spTgt spid="186">
                                            <p:txEl>
                                              <p:pRg st="4" end="4"/>
                                            </p:txEl>
                                          </p:spTgt>
                                        </p:tgtEl>
                                        <p:attrNameLst>
                                          <p:attrName>fillcolor</p:attrName>
                                        </p:attrNameLst>
                                      </p:cBhvr>
                                      <p:to>
                                        <a:srgbClr val="A27F03"/>
                                      </p:to>
                                    </p:animClr>
                                    <p:set>
                                      <p:cBhvr>
                                        <p:cTn id="10" dur="500" fill="hold"/>
                                        <p:tgtEl>
                                          <p:spTgt spid="186">
                                            <p:txEl>
                                              <p:pRg st="4" end="4"/>
                                            </p:txEl>
                                          </p:spTgt>
                                        </p:tgtEl>
                                        <p:attrNameLst>
                                          <p:attrName>fill.type</p:attrName>
                                        </p:attrNameLst>
                                      </p:cBhvr>
                                      <p:to>
                                        <p:strVal val="solid"/>
                                      </p:to>
                                    </p:set>
                                    <p:set>
                                      <p:cBhvr>
                                        <p:cTn id="11" dur="500" fill="hold"/>
                                        <p:tgtEl>
                                          <p:spTgt spid="186">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err="1">
                <a:solidFill>
                  <a:schemeClr val="accent1"/>
                </a:solidFill>
              </a:rPr>
              <a:t>Methods</a:t>
            </a:r>
            <a:r>
              <a:rPr lang="nl-NL" b="1" dirty="0">
                <a:solidFill>
                  <a:schemeClr val="accent1"/>
                </a:solidFill>
              </a:rPr>
              <a:t> or Tools </a:t>
            </a:r>
            <a:r>
              <a:rPr lang="nl-NL" b="1" dirty="0" err="1">
                <a:solidFill>
                  <a:schemeClr val="accent1"/>
                </a:solidFill>
              </a:rPr>
              <a:t>Used</a:t>
            </a:r>
            <a:endParaRPr b="1" dirty="0">
              <a:solidFill>
                <a:schemeClr val="accent1"/>
              </a:solidFill>
            </a:endParaRPr>
          </a:p>
        </p:txBody>
      </p:sp>
      <p:graphicFrame>
        <p:nvGraphicFramePr>
          <p:cNvPr id="2" name="Table 4">
            <a:extLst>
              <a:ext uri="{FF2B5EF4-FFF2-40B4-BE49-F238E27FC236}">
                <a16:creationId xmlns:a16="http://schemas.microsoft.com/office/drawing/2014/main" id="{4AD2995E-F2FD-8BF4-53BB-6AC76A50D087}"/>
              </a:ext>
            </a:extLst>
          </p:cNvPr>
          <p:cNvGraphicFramePr>
            <a:graphicFrameLocks noGrp="1"/>
          </p:cNvGraphicFramePr>
          <p:nvPr>
            <p:extLst>
              <p:ext uri="{D42A27DB-BD31-4B8C-83A1-F6EECF244321}">
                <p14:modId xmlns:p14="http://schemas.microsoft.com/office/powerpoint/2010/main" val="1071445819"/>
              </p:ext>
            </p:extLst>
          </p:nvPr>
        </p:nvGraphicFramePr>
        <p:xfrm>
          <a:off x="1121800" y="1717284"/>
          <a:ext cx="10466960" cy="3982720"/>
        </p:xfrm>
        <a:graphic>
          <a:graphicData uri="http://schemas.openxmlformats.org/drawingml/2006/table">
            <a:tbl>
              <a:tblPr firstRow="1" bandRow="1">
                <a:tableStyleId>{5C22544A-7EE6-4342-B048-85BDC9FD1C3A}</a:tableStyleId>
              </a:tblPr>
              <a:tblGrid>
                <a:gridCol w="2616740">
                  <a:extLst>
                    <a:ext uri="{9D8B030D-6E8A-4147-A177-3AD203B41FA5}">
                      <a16:colId xmlns:a16="http://schemas.microsoft.com/office/drawing/2014/main" val="4182855372"/>
                    </a:ext>
                  </a:extLst>
                </a:gridCol>
                <a:gridCol w="2616740">
                  <a:extLst>
                    <a:ext uri="{9D8B030D-6E8A-4147-A177-3AD203B41FA5}">
                      <a16:colId xmlns:a16="http://schemas.microsoft.com/office/drawing/2014/main" val="3191948210"/>
                    </a:ext>
                  </a:extLst>
                </a:gridCol>
                <a:gridCol w="2616740">
                  <a:extLst>
                    <a:ext uri="{9D8B030D-6E8A-4147-A177-3AD203B41FA5}">
                      <a16:colId xmlns:a16="http://schemas.microsoft.com/office/drawing/2014/main" val="2392948654"/>
                    </a:ext>
                  </a:extLst>
                </a:gridCol>
                <a:gridCol w="2616740">
                  <a:extLst>
                    <a:ext uri="{9D8B030D-6E8A-4147-A177-3AD203B41FA5}">
                      <a16:colId xmlns:a16="http://schemas.microsoft.com/office/drawing/2014/main" val="2599297321"/>
                    </a:ext>
                  </a:extLst>
                </a:gridCol>
              </a:tblGrid>
              <a:tr h="370840">
                <a:tc>
                  <a:txBody>
                    <a:bodyPr/>
                    <a:lstStyle/>
                    <a:p>
                      <a:r>
                        <a:rPr lang="en-US" sz="1600" dirty="0">
                          <a:latin typeface="Arial" panose="020B0604020202020204" pitchFamily="34" charset="0"/>
                          <a:cs typeface="Arial" panose="020B0604020202020204" pitchFamily="34" charset="0"/>
                        </a:rPr>
                        <a:t>1. Download the data </a:t>
                      </a:r>
                    </a:p>
                  </a:txBody>
                  <a:tcPr/>
                </a:tc>
                <a:tc>
                  <a:txBody>
                    <a:bodyPr/>
                    <a:lstStyle/>
                    <a:p>
                      <a:r>
                        <a:rPr lang="en-US" sz="1600" dirty="0">
                          <a:latin typeface="Arial" panose="020B0604020202020204" pitchFamily="34" charset="0"/>
                          <a:cs typeface="Arial" panose="020B0604020202020204" pitchFamily="34" charset="0"/>
                        </a:rPr>
                        <a:t>2. Clean the data</a:t>
                      </a:r>
                    </a:p>
                  </a:txBody>
                  <a:tcPr/>
                </a:tc>
                <a:tc>
                  <a:txBody>
                    <a:bodyPr/>
                    <a:lstStyle/>
                    <a:p>
                      <a:r>
                        <a:rPr lang="en-US" sz="1600" dirty="0">
                          <a:latin typeface="Arial" panose="020B0604020202020204" pitchFamily="34" charset="0"/>
                          <a:cs typeface="Arial" panose="020B0604020202020204" pitchFamily="34" charset="0"/>
                        </a:rPr>
                        <a:t>3. Descriptive analysis </a:t>
                      </a:r>
                    </a:p>
                  </a:txBody>
                  <a:tcPr/>
                </a:tc>
                <a:tc>
                  <a:txBody>
                    <a:bodyPr/>
                    <a:lstStyle/>
                    <a:p>
                      <a:r>
                        <a:rPr lang="en-US" sz="1600" dirty="0">
                          <a:latin typeface="Arial" panose="020B0604020202020204" pitchFamily="34" charset="0"/>
                          <a:cs typeface="Arial" panose="020B0604020202020204" pitchFamily="34" charset="0"/>
                        </a:rPr>
                        <a:t>4. Sentiment analysis</a:t>
                      </a:r>
                    </a:p>
                  </a:txBody>
                  <a:tcPr/>
                </a:tc>
                <a:extLst>
                  <a:ext uri="{0D108BD9-81ED-4DB2-BD59-A6C34878D82A}">
                    <a16:rowId xmlns:a16="http://schemas.microsoft.com/office/drawing/2014/main" val="2810011017"/>
                  </a:ext>
                </a:extLst>
              </a:tr>
              <a:tr h="370840">
                <a:tc>
                  <a:txBody>
                    <a:bodyPr/>
                    <a:lstStyle/>
                    <a:p>
                      <a:pPr marL="171450" lvl="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Using </a:t>
                      </a:r>
                      <a:r>
                        <a:rPr lang="en-US" sz="1100" i="1" dirty="0" err="1">
                          <a:latin typeface="Arial" panose="020B0604020202020204" pitchFamily="34" charset="0"/>
                          <a:cs typeface="Arial" panose="020B0604020202020204" pitchFamily="34" charset="0"/>
                        </a:rPr>
                        <a:t>I</a:t>
                      </a:r>
                      <a:r>
                        <a:rPr lang="en-US" sz="1100" b="0" i="1" dirty="0" err="1">
                          <a:latin typeface="Arial" panose="020B0604020202020204" pitchFamily="34" charset="0"/>
                          <a:cs typeface="Arial" panose="020B0604020202020204" pitchFamily="34" charset="0"/>
                        </a:rPr>
                        <a:t>nstagrapi</a:t>
                      </a:r>
                      <a:r>
                        <a:rPr lang="en-US" sz="1100" b="0" dirty="0">
                          <a:latin typeface="Arial" panose="020B0604020202020204" pitchFamily="34" charset="0"/>
                          <a:cs typeface="Arial" panose="020B0604020202020204" pitchFamily="34" charset="0"/>
                        </a:rPr>
                        <a:t> (open access with a regular Instagram account)</a:t>
                      </a:r>
                      <a:endParaRPr lang="en-US" sz="1100" dirty="0">
                        <a:latin typeface="Arial" panose="020B0604020202020204" pitchFamily="34" charset="0"/>
                        <a:cs typeface="Arial" panose="020B0604020202020204" pitchFamily="34" charset="0"/>
                      </a:endParaRPr>
                    </a:p>
                    <a:p>
                      <a:pPr lvl="0"/>
                      <a:endParaRPr lang="en-US" sz="1100" dirty="0">
                        <a:latin typeface="Arial" panose="020B0604020202020204" pitchFamily="34" charset="0"/>
                        <a:cs typeface="Arial" panose="020B0604020202020204" pitchFamily="34" charset="0"/>
                      </a:endParaRPr>
                    </a:p>
                    <a:p>
                      <a:pPr lvl="0">
                        <a:buNone/>
                      </a:pPr>
                      <a:r>
                        <a:rPr lang="en-US" sz="1100" dirty="0">
                          <a:latin typeface="Arial" panose="020B0604020202020204" pitchFamily="34" charset="0"/>
                          <a:cs typeface="Arial" panose="020B0604020202020204" pitchFamily="34" charset="0"/>
                        </a:rPr>
                        <a:t>Download ONL timeline:</a:t>
                      </a:r>
                    </a:p>
                    <a:p>
                      <a:pPr marL="171450" lvl="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01-01-2020 – 21-11-2022 (~2 </a:t>
                      </a:r>
                      <a:r>
                        <a:rPr lang="en-US" sz="1100" dirty="0" err="1">
                          <a:latin typeface="Arial" panose="020B0604020202020204" pitchFamily="34" charset="0"/>
                          <a:cs typeface="Arial" panose="020B0604020202020204" pitchFamily="34" charset="0"/>
                        </a:rPr>
                        <a:t>yrs</a:t>
                      </a:r>
                      <a:r>
                        <a:rPr lang="en-US" sz="1100" dirty="0">
                          <a:latin typeface="Arial" panose="020B0604020202020204" pitchFamily="34" charset="0"/>
                          <a:cs typeface="Arial" panose="020B0604020202020204" pitchFamily="34" charset="0"/>
                        </a:rPr>
                        <a:t> of old brand; ~1 </a:t>
                      </a:r>
                      <a:r>
                        <a:rPr lang="en-US" sz="1100" dirty="0" err="1">
                          <a:latin typeface="Arial" panose="020B0604020202020204" pitchFamily="34" charset="0"/>
                          <a:cs typeface="Arial" panose="020B0604020202020204" pitchFamily="34" charset="0"/>
                        </a:rPr>
                        <a:t>yr</a:t>
                      </a:r>
                      <a:r>
                        <a:rPr lang="en-US" sz="1100" dirty="0">
                          <a:latin typeface="Arial" panose="020B0604020202020204" pitchFamily="34" charset="0"/>
                          <a:cs typeface="Arial" panose="020B0604020202020204" pitchFamily="34" charset="0"/>
                        </a:rPr>
                        <a:t> of new brand)</a:t>
                      </a:r>
                    </a:p>
                    <a:p>
                      <a:pPr marL="171450" lvl="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N= 289</a:t>
                      </a:r>
                    </a:p>
                    <a:p>
                      <a:pPr lvl="0"/>
                      <a:endParaRPr lang="en-US" sz="1100" dirty="0">
                        <a:latin typeface="Arial" panose="020B0604020202020204" pitchFamily="34" charset="0"/>
                        <a:cs typeface="Arial" panose="020B0604020202020204" pitchFamily="34" charset="0"/>
                      </a:endParaRPr>
                    </a:p>
                    <a:p>
                      <a:pPr lvl="0">
                        <a:buNone/>
                      </a:pPr>
                      <a:r>
                        <a:rPr lang="en-US" sz="1100" dirty="0">
                          <a:latin typeface="Arial" panose="020B0604020202020204" pitchFamily="34" charset="0"/>
                          <a:cs typeface="Arial" panose="020B0604020202020204" pitchFamily="34" charset="0"/>
                        </a:rPr>
                        <a:t>Download comments associated with ONL timeline:</a:t>
                      </a:r>
                    </a:p>
                    <a:p>
                      <a:pPr marL="171450" lvl="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Media post ID as input for comment harvest</a:t>
                      </a:r>
                    </a:p>
                    <a:p>
                      <a:pPr marL="171450" lvl="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N= 960 (N= 680 for non-ONL comments)</a:t>
                      </a:r>
                    </a:p>
                  </a:txBody>
                  <a:tcPr/>
                </a:tc>
                <a:tc>
                  <a:txBody>
                    <a:bodyPr/>
                    <a:lstStyle/>
                    <a:p>
                      <a:pPr lvl="0">
                        <a:buNone/>
                      </a:pPr>
                      <a:r>
                        <a:rPr lang="en-US" sz="1100" dirty="0">
                          <a:latin typeface="Arial" panose="020B0604020202020204" pitchFamily="34" charset="0"/>
                          <a:cs typeface="Arial" panose="020B0604020202020204" pitchFamily="34" charset="0"/>
                        </a:rPr>
                        <a:t>Classification of ONL posts:</a:t>
                      </a:r>
                    </a:p>
                    <a:p>
                      <a:pPr marL="171450" lvl="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Categories selected based on word cloud + organizational insights</a:t>
                      </a:r>
                    </a:p>
                    <a:p>
                      <a:pPr marL="171450" lvl="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Categories assigned based on word patterns</a:t>
                      </a:r>
                    </a:p>
                    <a:p>
                      <a:pPr lvl="0">
                        <a:buNone/>
                      </a:pPr>
                      <a:endParaRPr lang="en-US" sz="1100" dirty="0">
                        <a:latin typeface="Arial" panose="020B0604020202020204" pitchFamily="34" charset="0"/>
                        <a:cs typeface="Arial" panose="020B0604020202020204" pitchFamily="34" charset="0"/>
                      </a:endParaRPr>
                    </a:p>
                    <a:p>
                      <a:pPr lvl="0">
                        <a:buNone/>
                      </a:pPr>
                      <a:r>
                        <a:rPr lang="en-US" sz="1100" dirty="0">
                          <a:latin typeface="Arial" panose="020B0604020202020204" pitchFamily="34" charset="0"/>
                          <a:cs typeface="Arial" panose="020B0604020202020204" pitchFamily="34" charset="0"/>
                        </a:rPr>
                        <a:t>Comments:</a:t>
                      </a:r>
                    </a:p>
                    <a:p>
                      <a:pPr marL="171450" lvl="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Model-based translation from NL to EN (using </a:t>
                      </a:r>
                      <a:r>
                        <a:rPr lang="en-US" sz="1100" i="1" dirty="0" err="1">
                          <a:latin typeface="Arial" panose="020B0604020202020204" pitchFamily="34" charset="0"/>
                          <a:cs typeface="Arial" panose="020B0604020202020204" pitchFamily="34" charset="0"/>
                        </a:rPr>
                        <a:t>Googletrans</a:t>
                      </a:r>
                      <a:r>
                        <a:rPr lang="en-US" sz="1100" dirty="0">
                          <a:latin typeface="Arial" panose="020B0604020202020204" pitchFamily="34" charset="0"/>
                          <a:cs typeface="Arial" panose="020B0604020202020204" pitchFamily="34" charset="0"/>
                        </a:rPr>
                        <a:t> API)</a:t>
                      </a:r>
                    </a:p>
                    <a:p>
                      <a:pPr marL="171450" lvl="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Three levels of text cleaning</a:t>
                      </a:r>
                    </a:p>
                    <a:p>
                      <a:pPr marL="228600" lvl="0" indent="-228600">
                        <a:buFont typeface="+mj-lt"/>
                        <a:buAutoNum type="arabicPeriod"/>
                      </a:pPr>
                      <a:r>
                        <a:rPr lang="en-US" sz="1100" dirty="0">
                          <a:latin typeface="Arial" panose="020B0604020202020204" pitchFamily="34" charset="0"/>
                          <a:cs typeface="Arial" panose="020B0604020202020204" pitchFamily="34" charset="0"/>
                        </a:rPr>
                        <a:t>Limited= removing mentions/URLs, apostrophe look-up only</a:t>
                      </a:r>
                    </a:p>
                    <a:p>
                      <a:pPr marL="228600" lvl="0" indent="-228600">
                        <a:buFont typeface="+mj-lt"/>
                        <a:buAutoNum type="arabicPeriod"/>
                      </a:pPr>
                      <a:r>
                        <a:rPr lang="en-US" sz="1100" dirty="0">
                          <a:latin typeface="Arial" panose="020B0604020202020204" pitchFamily="34" charset="0"/>
                          <a:cs typeface="Arial" panose="020B0604020202020204" pitchFamily="34" charset="0"/>
                        </a:rPr>
                        <a:t>Stemmed= additionally, removing punctuation/special characters (but not emoji!)/capitalization/stop words, tokenization, stemming</a:t>
                      </a:r>
                    </a:p>
                    <a:p>
                      <a:pPr marL="228600" lvl="0" indent="-228600">
                        <a:buFont typeface="+mj-lt"/>
                        <a:buAutoNum type="arabicPeriod"/>
                      </a:pPr>
                      <a:r>
                        <a:rPr lang="en-US" sz="1100" dirty="0">
                          <a:latin typeface="Arial" panose="020B0604020202020204" pitchFamily="34" charset="0"/>
                          <a:cs typeface="Arial" panose="020B0604020202020204" pitchFamily="34" charset="0"/>
                        </a:rPr>
                        <a:t>Lemmatized= additionally, removing punctuation/special characters (but not emoji!)/capitalization/stop words, tokenization, lemmatization</a:t>
                      </a:r>
                    </a:p>
                  </a:txBody>
                  <a:tcPr/>
                </a:tc>
                <a:tc>
                  <a:txBody>
                    <a:bodyPr/>
                    <a:lstStyle/>
                    <a:p>
                      <a:pPr marL="171450" lvl="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Timeline activity</a:t>
                      </a:r>
                    </a:p>
                    <a:p>
                      <a:pPr marL="171450" lvl="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Engagement (nr of likes, nr of comments)</a:t>
                      </a:r>
                    </a:p>
                    <a:p>
                      <a:endParaRPr lang="en-US" sz="1200" dirty="0">
                        <a:latin typeface="Arial" panose="020B0604020202020204" pitchFamily="34" charset="0"/>
                        <a:cs typeface="Arial" panose="020B0604020202020204" pitchFamily="34" charset="0"/>
                      </a:endParaRPr>
                    </a:p>
                  </a:txBody>
                  <a:tcPr/>
                </a:tc>
                <a:tc>
                  <a:txBody>
                    <a:bodyPr/>
                    <a:lstStyle/>
                    <a:p>
                      <a:pPr marL="171450" lvl="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Using </a:t>
                      </a:r>
                      <a:r>
                        <a:rPr lang="en-US" sz="1100" i="1" dirty="0">
                          <a:latin typeface="Arial" panose="020B0604020202020204" pitchFamily="34" charset="0"/>
                          <a:cs typeface="Arial" panose="020B0604020202020204" pitchFamily="34" charset="0"/>
                        </a:rPr>
                        <a:t>VADER </a:t>
                      </a:r>
                      <a:r>
                        <a:rPr lang="en-US" sz="1100" i="0" dirty="0">
                          <a:latin typeface="Arial" panose="020B0604020202020204" pitchFamily="34" charset="0"/>
                          <a:cs typeface="Arial" panose="020B0604020202020204" pitchFamily="34" charset="0"/>
                        </a:rPr>
                        <a:t>(Valence Aware Dictionary and </a:t>
                      </a:r>
                      <a:r>
                        <a:rPr lang="en-US" sz="1100" i="0" dirty="0" err="1">
                          <a:latin typeface="Arial" panose="020B0604020202020204" pitchFamily="34" charset="0"/>
                          <a:cs typeface="Arial" panose="020B0604020202020204" pitchFamily="34" charset="0"/>
                        </a:rPr>
                        <a:t>sEntiment</a:t>
                      </a:r>
                      <a:r>
                        <a:rPr lang="en-US" sz="1100" i="0" dirty="0">
                          <a:latin typeface="Arial" panose="020B0604020202020204" pitchFamily="34" charset="0"/>
                          <a:cs typeface="Arial" panose="020B0604020202020204" pitchFamily="34" charset="0"/>
                        </a:rPr>
                        <a:t> Reasoner)</a:t>
                      </a:r>
                    </a:p>
                    <a:p>
                      <a:pPr marL="171450" lvl="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Sentiment predictions on all three levels of cleaning</a:t>
                      </a:r>
                    </a:p>
                    <a:p>
                      <a:pPr marL="171450" lvl="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Human assessment of the three predictions to pick one model</a:t>
                      </a:r>
                    </a:p>
                    <a:p>
                      <a:pPr marL="171450" lvl="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Human annotation to evaluate prediction</a:t>
                      </a:r>
                    </a:p>
                  </a:txBody>
                  <a:tcPr/>
                </a:tc>
                <a:extLst>
                  <a:ext uri="{0D108BD9-81ED-4DB2-BD59-A6C34878D82A}">
                    <a16:rowId xmlns:a16="http://schemas.microsoft.com/office/drawing/2014/main" val="2731242170"/>
                  </a:ext>
                </a:extLst>
              </a:tr>
            </a:tbl>
          </a:graphicData>
        </a:graphic>
      </p:graphicFrame>
      <p:sp>
        <p:nvSpPr>
          <p:cNvPr id="3" name="TextBox 2">
            <a:extLst>
              <a:ext uri="{FF2B5EF4-FFF2-40B4-BE49-F238E27FC236}">
                <a16:creationId xmlns:a16="http://schemas.microsoft.com/office/drawing/2014/main" id="{ACEDB99E-43F9-DC78-2BC2-FC6E178F1128}"/>
              </a:ext>
            </a:extLst>
          </p:cNvPr>
          <p:cNvSpPr txBox="1"/>
          <p:nvPr/>
        </p:nvSpPr>
        <p:spPr>
          <a:xfrm>
            <a:off x="1057145" y="5700004"/>
            <a:ext cx="10466960" cy="461665"/>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hlinkClick r:id="rId3"/>
              </a:rPr>
              <a:t>https://github.com/adw0rd/instagrapi</a:t>
            </a:r>
          </a:p>
          <a:p>
            <a:r>
              <a:rPr lang="en-US" sz="1200" dirty="0">
                <a:latin typeface="Arial" panose="020B0604020202020204" pitchFamily="34" charset="0"/>
                <a:cs typeface="Arial" panose="020B0604020202020204" pitchFamily="34" charset="0"/>
                <a:hlinkClick r:id="rId3"/>
              </a:rPr>
              <a:t>https://github.com/cjhutto/vaderSentiment/blob/51c36d2f169f4590f0f827e2f9fb279f5aeb7114/vaderSentiment/vaderSentiment.py</a:t>
            </a:r>
            <a:r>
              <a:rPr lang="en-US" sz="1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04402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EFAD4-6B11-3287-E392-B4DA37A1ECB5}"/>
              </a:ext>
            </a:extLst>
          </p:cNvPr>
          <p:cNvSpPr>
            <a:spLocks noGrp="1"/>
          </p:cNvSpPr>
          <p:nvPr>
            <p:ph type="title"/>
          </p:nvPr>
        </p:nvSpPr>
        <p:spPr/>
        <p:txBody>
          <a:bodyPr/>
          <a:lstStyle/>
          <a:p>
            <a:r>
              <a:rPr lang="nl-NL" b="1" dirty="0" err="1">
                <a:solidFill>
                  <a:schemeClr val="accent1"/>
                </a:solidFill>
              </a:rPr>
              <a:t>Methods</a:t>
            </a:r>
            <a:r>
              <a:rPr lang="nl-NL" b="1" dirty="0">
                <a:solidFill>
                  <a:schemeClr val="accent1"/>
                </a:solidFill>
              </a:rPr>
              <a:t> or Tools </a:t>
            </a:r>
            <a:r>
              <a:rPr lang="nl-NL" b="1" dirty="0" err="1">
                <a:solidFill>
                  <a:schemeClr val="accent1"/>
                </a:solidFill>
              </a:rPr>
              <a:t>Used</a:t>
            </a:r>
            <a:r>
              <a:rPr lang="nl-NL" b="1" dirty="0">
                <a:solidFill>
                  <a:schemeClr val="accent1"/>
                </a:solidFill>
              </a:rPr>
              <a:t> (</a:t>
            </a:r>
            <a:r>
              <a:rPr lang="nl-NL" b="1" dirty="0" err="1">
                <a:solidFill>
                  <a:schemeClr val="accent1"/>
                </a:solidFill>
              </a:rPr>
              <a:t>Cont</a:t>
            </a:r>
            <a:r>
              <a:rPr lang="nl-NL" b="1" dirty="0">
                <a:solidFill>
                  <a:schemeClr val="accent1"/>
                </a:solidFill>
              </a:rPr>
              <a:t>.)</a:t>
            </a:r>
            <a:endParaRPr lang="en-US" dirty="0"/>
          </a:p>
        </p:txBody>
      </p:sp>
      <p:sp>
        <p:nvSpPr>
          <p:cNvPr id="3" name="Text Placeholder 2">
            <a:extLst>
              <a:ext uri="{FF2B5EF4-FFF2-40B4-BE49-F238E27FC236}">
                <a16:creationId xmlns:a16="http://schemas.microsoft.com/office/drawing/2014/main" id="{D81C5E54-4A8D-5DAA-587C-2FC65C58BC9A}"/>
              </a:ext>
            </a:extLst>
          </p:cNvPr>
          <p:cNvSpPr>
            <a:spLocks noGrp="1"/>
          </p:cNvSpPr>
          <p:nvPr>
            <p:ph type="body" idx="1"/>
          </p:nvPr>
        </p:nvSpPr>
        <p:spPr/>
        <p:txBody>
          <a:bodyPr>
            <a:normAutofit fontScale="92500" lnSpcReduction="20000"/>
          </a:bodyPr>
          <a:lstStyle/>
          <a:p>
            <a:r>
              <a:rPr lang="en-US" sz="1600" b="0" dirty="0"/>
              <a:t>VADER Model (sensitive to emojis, punctuation, capitalization) predicted the extent to which comments were positive/neutral/negative and combined this prediction into a compound score (from -1 (negative) to 1 (positive))</a:t>
            </a:r>
          </a:p>
          <a:p>
            <a:endParaRPr lang="en-US" sz="1600" b="0" dirty="0"/>
          </a:p>
          <a:p>
            <a:endParaRPr lang="en-US" sz="1600" dirty="0"/>
          </a:p>
          <a:p>
            <a:endParaRPr lang="en-US" sz="1600" b="0" dirty="0"/>
          </a:p>
          <a:p>
            <a:endParaRPr lang="en-US" sz="1600" dirty="0"/>
          </a:p>
          <a:p>
            <a:endParaRPr lang="en-US" sz="1600" b="0" dirty="0"/>
          </a:p>
          <a:p>
            <a:endParaRPr lang="en-US" sz="1600" dirty="0"/>
          </a:p>
          <a:p>
            <a:endParaRPr lang="en-US" sz="1600" b="0" dirty="0"/>
          </a:p>
          <a:p>
            <a:endParaRPr lang="en-US" sz="1600" b="0" dirty="0"/>
          </a:p>
          <a:p>
            <a:endParaRPr lang="en-US" sz="1600" b="0" dirty="0"/>
          </a:p>
          <a:p>
            <a:r>
              <a:rPr lang="en-US" sz="1600" b="0" dirty="0"/>
              <a:t>Manually verified model prediction (for sake of time only 1 annotator, subjective):</a:t>
            </a:r>
          </a:p>
          <a:p>
            <a:pPr lvl="1"/>
            <a:r>
              <a:rPr lang="en-US" sz="1400" b="0" dirty="0">
                <a:solidFill>
                  <a:schemeClr val="tx1"/>
                </a:solidFill>
              </a:rPr>
              <a:t>~75% of positive/negative model predictions match with human judgement</a:t>
            </a:r>
          </a:p>
          <a:p>
            <a:pPr lvl="1"/>
            <a:r>
              <a:rPr lang="en-US" sz="1400" b="0" dirty="0">
                <a:solidFill>
                  <a:schemeClr val="tx1"/>
                </a:solidFill>
              </a:rPr>
              <a:t>~40% of neutral model predictions match with human judgement</a:t>
            </a:r>
          </a:p>
          <a:p>
            <a:r>
              <a:rPr lang="en-US" sz="1600" b="0" dirty="0"/>
              <a:t>Model limitations: </a:t>
            </a:r>
            <a:r>
              <a:rPr lang="en-US" sz="1600" b="0" dirty="0" err="1"/>
              <a:t>eg</a:t>
            </a:r>
            <a:r>
              <a:rPr lang="en-US" sz="1600" b="0" dirty="0"/>
              <a:t> limited contextual interpretations of emojis (🔥, 🙌), and the longer the comment the more noise hence the more difficult to make an accurate prediction</a:t>
            </a:r>
          </a:p>
          <a:p>
            <a:endParaRPr lang="en-US" dirty="0"/>
          </a:p>
        </p:txBody>
      </p:sp>
      <p:grpSp>
        <p:nvGrpSpPr>
          <p:cNvPr id="4" name="Group 3">
            <a:extLst>
              <a:ext uri="{FF2B5EF4-FFF2-40B4-BE49-F238E27FC236}">
                <a16:creationId xmlns:a16="http://schemas.microsoft.com/office/drawing/2014/main" id="{37959304-6E12-7679-491A-71A02F7831FF}"/>
              </a:ext>
            </a:extLst>
          </p:cNvPr>
          <p:cNvGrpSpPr/>
          <p:nvPr/>
        </p:nvGrpSpPr>
        <p:grpSpPr>
          <a:xfrm>
            <a:off x="512557" y="2481338"/>
            <a:ext cx="11061395" cy="2288977"/>
            <a:chOff x="310535" y="2971989"/>
            <a:chExt cx="11061395" cy="2288977"/>
          </a:xfrm>
        </p:grpSpPr>
        <p:sp>
          <p:nvSpPr>
            <p:cNvPr id="5" name="Speech Bubble: Rectangle with Corners Rounded 4">
              <a:extLst>
                <a:ext uri="{FF2B5EF4-FFF2-40B4-BE49-F238E27FC236}">
                  <a16:creationId xmlns:a16="http://schemas.microsoft.com/office/drawing/2014/main" id="{B964D1F2-309B-597F-83EE-25B875A499E2}"/>
                </a:ext>
              </a:extLst>
            </p:cNvPr>
            <p:cNvSpPr/>
            <p:nvPr/>
          </p:nvSpPr>
          <p:spPr>
            <a:xfrm>
              <a:off x="310535" y="3953167"/>
              <a:ext cx="3145047" cy="1307799"/>
            </a:xfrm>
            <a:prstGeom prst="wedgeRoundRectCallout">
              <a:avLst>
                <a:gd name="adj1" fmla="val -27257"/>
                <a:gd name="adj2" fmla="val -919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latin typeface="Arial" panose="020B0604020202020204" pitchFamily="34" charset="0"/>
                  <a:cs typeface="Arial" panose="020B0604020202020204" pitchFamily="34" charset="0"/>
                </a:rPr>
                <a:t>Oh wat verschrikkelijk. Op NOS staat zojuist dat er 400 mensen buiten in de regen staan in Apel. Zijn er organisaties die tenten opzetten voor hen, maar die moeten afgebroken worden volgens de BOA'S. Belachelijk, onmenselijk en wreed. Dat dit in Nederland kan... om je rot te schamen!!! Een tent bieden is toch wel het minste wat er voor deze mensen gedaan kan worden.</a:t>
              </a:r>
              <a:endParaRPr lang="en-US" sz="1000"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680B08D-CB74-01C4-72DC-D092D6A10B3F}"/>
                </a:ext>
              </a:extLst>
            </p:cNvPr>
            <p:cNvGrpSpPr/>
            <p:nvPr/>
          </p:nvGrpSpPr>
          <p:grpSpPr>
            <a:xfrm>
              <a:off x="740817" y="2971989"/>
              <a:ext cx="10631113" cy="2282827"/>
              <a:chOff x="740817" y="2982622"/>
              <a:chExt cx="10631113" cy="2282827"/>
            </a:xfrm>
          </p:grpSpPr>
          <p:pic>
            <p:nvPicPr>
              <p:cNvPr id="7" name="Graphic 6" descr="Smiling face with solid fill with solid fill">
                <a:extLst>
                  <a:ext uri="{FF2B5EF4-FFF2-40B4-BE49-F238E27FC236}">
                    <a16:creationId xmlns:a16="http://schemas.microsoft.com/office/drawing/2014/main" id="{30C29431-0346-5A23-B33F-A6793350AD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73682" y="3061718"/>
                <a:ext cx="277365" cy="277365"/>
              </a:xfrm>
              <a:prstGeom prst="rect">
                <a:avLst/>
              </a:prstGeom>
            </p:spPr>
          </p:pic>
          <p:pic>
            <p:nvPicPr>
              <p:cNvPr id="8" name="Graphic 7" descr="Sad face with solid fill with solid fill">
                <a:extLst>
                  <a:ext uri="{FF2B5EF4-FFF2-40B4-BE49-F238E27FC236}">
                    <a16:creationId xmlns:a16="http://schemas.microsoft.com/office/drawing/2014/main" id="{6F052C0F-4965-AE8B-EF6A-5B96BD4A9F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869" y="3049408"/>
                <a:ext cx="277365" cy="277365"/>
              </a:xfrm>
              <a:prstGeom prst="rect">
                <a:avLst/>
              </a:prstGeom>
            </p:spPr>
          </p:pic>
          <p:pic>
            <p:nvPicPr>
              <p:cNvPr id="9" name="Graphic 8" descr="Sad face with solid fill with solid fill">
                <a:extLst>
                  <a:ext uri="{FF2B5EF4-FFF2-40B4-BE49-F238E27FC236}">
                    <a16:creationId xmlns:a16="http://schemas.microsoft.com/office/drawing/2014/main" id="{F4E7E448-E268-24CE-F745-74E99194AA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1144" y="3052253"/>
                <a:ext cx="277365" cy="277365"/>
              </a:xfrm>
              <a:prstGeom prst="rect">
                <a:avLst/>
              </a:prstGeom>
            </p:spPr>
          </p:pic>
          <p:pic>
            <p:nvPicPr>
              <p:cNvPr id="10" name="Graphic 9" descr="Sad face with solid fill with solid fill">
                <a:extLst>
                  <a:ext uri="{FF2B5EF4-FFF2-40B4-BE49-F238E27FC236}">
                    <a16:creationId xmlns:a16="http://schemas.microsoft.com/office/drawing/2014/main" id="{E09A19D3-22EB-C1EA-A543-2A5C414522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80089" y="3072934"/>
                <a:ext cx="277365" cy="277365"/>
              </a:xfrm>
              <a:prstGeom prst="rect">
                <a:avLst/>
              </a:prstGeom>
            </p:spPr>
          </p:pic>
          <p:pic>
            <p:nvPicPr>
              <p:cNvPr id="11" name="Graphic 10" descr="Smiling face with solid fill with solid fill">
                <a:extLst>
                  <a:ext uri="{FF2B5EF4-FFF2-40B4-BE49-F238E27FC236}">
                    <a16:creationId xmlns:a16="http://schemas.microsoft.com/office/drawing/2014/main" id="{628AD3AA-5D22-385F-2C9D-832B216BCE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99407" y="3067618"/>
                <a:ext cx="277365" cy="277365"/>
              </a:xfrm>
              <a:prstGeom prst="rect">
                <a:avLst/>
              </a:prstGeom>
            </p:spPr>
          </p:pic>
          <p:pic>
            <p:nvPicPr>
              <p:cNvPr id="12" name="Graphic 11" descr="Smiling face with solid fill with solid fill">
                <a:extLst>
                  <a:ext uri="{FF2B5EF4-FFF2-40B4-BE49-F238E27FC236}">
                    <a16:creationId xmlns:a16="http://schemas.microsoft.com/office/drawing/2014/main" id="{0802D483-E9AF-0205-5EE1-959DC81D87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91338" y="3070463"/>
                <a:ext cx="277365" cy="277365"/>
              </a:xfrm>
              <a:prstGeom prst="rect">
                <a:avLst/>
              </a:prstGeom>
            </p:spPr>
          </p:pic>
          <p:cxnSp>
            <p:nvCxnSpPr>
              <p:cNvPr id="13" name="Straight Connector 12">
                <a:extLst>
                  <a:ext uri="{FF2B5EF4-FFF2-40B4-BE49-F238E27FC236}">
                    <a16:creationId xmlns:a16="http://schemas.microsoft.com/office/drawing/2014/main" id="{5404EEB9-FD79-754B-42B7-E6517F1E79F6}"/>
                  </a:ext>
                </a:extLst>
              </p:cNvPr>
              <p:cNvCxnSpPr/>
              <p:nvPr/>
            </p:nvCxnSpPr>
            <p:spPr>
              <a:xfrm>
                <a:off x="831530" y="2987754"/>
                <a:ext cx="9844887" cy="0"/>
              </a:xfrm>
              <a:prstGeom prst="line">
                <a:avLst/>
              </a:prstGeom>
              <a:ln/>
            </p:spPr>
            <p:style>
              <a:lnRef idx="2">
                <a:schemeClr val="accent2"/>
              </a:lnRef>
              <a:fillRef idx="0">
                <a:schemeClr val="accent2"/>
              </a:fillRef>
              <a:effectRef idx="1">
                <a:schemeClr val="accent2"/>
              </a:effectRef>
              <a:fontRef idx="minor">
                <a:schemeClr val="tx1"/>
              </a:fontRef>
            </p:style>
          </p:cxnSp>
          <p:sp>
            <p:nvSpPr>
              <p:cNvPr id="14" name="TextBox 13">
                <a:extLst>
                  <a:ext uri="{FF2B5EF4-FFF2-40B4-BE49-F238E27FC236}">
                    <a16:creationId xmlns:a16="http://schemas.microsoft.com/office/drawing/2014/main" id="{A926E403-667D-C067-3DA1-61DB098F09CF}"/>
                  </a:ext>
                </a:extLst>
              </p:cNvPr>
              <p:cNvSpPr txBox="1"/>
              <p:nvPr/>
            </p:nvSpPr>
            <p:spPr>
              <a:xfrm>
                <a:off x="740817" y="2982622"/>
                <a:ext cx="38985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-1</a:t>
                </a:r>
              </a:p>
            </p:txBody>
          </p:sp>
          <p:sp>
            <p:nvSpPr>
              <p:cNvPr id="15" name="TextBox 14">
                <a:extLst>
                  <a:ext uri="{FF2B5EF4-FFF2-40B4-BE49-F238E27FC236}">
                    <a16:creationId xmlns:a16="http://schemas.microsoft.com/office/drawing/2014/main" id="{AD10D721-AB26-A3EF-39A2-FD1CD5F40F17}"/>
                  </a:ext>
                </a:extLst>
              </p:cNvPr>
              <p:cNvSpPr txBox="1"/>
              <p:nvPr/>
            </p:nvSpPr>
            <p:spPr>
              <a:xfrm>
                <a:off x="10298565" y="2998134"/>
                <a:ext cx="44755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+1</a:t>
                </a:r>
              </a:p>
            </p:txBody>
          </p:sp>
          <p:sp>
            <p:nvSpPr>
              <p:cNvPr id="16" name="TextBox 15">
                <a:extLst>
                  <a:ext uri="{FF2B5EF4-FFF2-40B4-BE49-F238E27FC236}">
                    <a16:creationId xmlns:a16="http://schemas.microsoft.com/office/drawing/2014/main" id="{B43081FC-BAD1-180D-3D35-078BA066B6F7}"/>
                  </a:ext>
                </a:extLst>
              </p:cNvPr>
              <p:cNvSpPr txBox="1"/>
              <p:nvPr/>
            </p:nvSpPr>
            <p:spPr>
              <a:xfrm>
                <a:off x="5518868" y="3015734"/>
                <a:ext cx="31290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0</a:t>
                </a:r>
              </a:p>
            </p:txBody>
          </p:sp>
          <p:sp>
            <p:nvSpPr>
              <p:cNvPr id="17" name="Speech Bubble: Rectangle with Corners Rounded 16">
                <a:extLst>
                  <a:ext uri="{FF2B5EF4-FFF2-40B4-BE49-F238E27FC236}">
                    <a16:creationId xmlns:a16="http://schemas.microsoft.com/office/drawing/2014/main" id="{A3000F2F-ACD5-7ACA-142A-771140865908}"/>
                  </a:ext>
                </a:extLst>
              </p:cNvPr>
              <p:cNvSpPr/>
              <p:nvPr/>
            </p:nvSpPr>
            <p:spPr>
              <a:xfrm>
                <a:off x="9799407" y="3957650"/>
                <a:ext cx="1572523" cy="1307799"/>
              </a:xfrm>
              <a:prstGeom prst="wedgeRoundRectCallout">
                <a:avLst>
                  <a:gd name="adj1" fmla="val -14071"/>
                  <a:gd name="adj2" fmla="val -911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18" name="Speech Bubble: Rectangle with Corners Rounded 17">
                <a:extLst>
                  <a:ext uri="{FF2B5EF4-FFF2-40B4-BE49-F238E27FC236}">
                    <a16:creationId xmlns:a16="http://schemas.microsoft.com/office/drawing/2014/main" id="{2AB39844-3EF6-C0CA-C0FF-5771777B5443}"/>
                  </a:ext>
                </a:extLst>
              </p:cNvPr>
              <p:cNvSpPr/>
              <p:nvPr/>
            </p:nvSpPr>
            <p:spPr>
              <a:xfrm>
                <a:off x="7506323" y="3957650"/>
                <a:ext cx="1572523" cy="1307799"/>
              </a:xfrm>
              <a:prstGeom prst="wedgeRoundRectCallout">
                <a:avLst>
                  <a:gd name="adj1" fmla="val -17451"/>
                  <a:gd name="adj2" fmla="val -887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latin typeface="Arial" panose="020B0604020202020204" pitchFamily="34" charset="0"/>
                    <a:cs typeface="Arial" panose="020B0604020202020204" pitchFamily="34" charset="0"/>
                  </a:rPr>
                  <a:t>😍👏 wat een dag!!</a:t>
                </a:r>
                <a:endParaRPr lang="en-US" sz="1600" dirty="0">
                  <a:latin typeface="Arial" panose="020B0604020202020204" pitchFamily="34" charset="0"/>
                  <a:cs typeface="Arial" panose="020B0604020202020204" pitchFamily="34" charset="0"/>
                </a:endParaRPr>
              </a:p>
            </p:txBody>
          </p:sp>
          <p:sp>
            <p:nvSpPr>
              <p:cNvPr id="19" name="Speech Bubble: Rectangle with Corners Rounded 18">
                <a:extLst>
                  <a:ext uri="{FF2B5EF4-FFF2-40B4-BE49-F238E27FC236}">
                    <a16:creationId xmlns:a16="http://schemas.microsoft.com/office/drawing/2014/main" id="{B089086A-01DF-4998-CF41-4B0F5DE30B17}"/>
                  </a:ext>
                </a:extLst>
              </p:cNvPr>
              <p:cNvSpPr/>
              <p:nvPr/>
            </p:nvSpPr>
            <p:spPr>
              <a:xfrm>
                <a:off x="5025923" y="3953167"/>
                <a:ext cx="2050230" cy="1307799"/>
              </a:xfrm>
              <a:prstGeom prst="wedgeRoundRectCallout">
                <a:avLst>
                  <a:gd name="adj1" fmla="val -19007"/>
                  <a:gd name="adj2" fmla="val -895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latin typeface="Arial" panose="020B0604020202020204" pitchFamily="34" charset="0"/>
                    <a:cs typeface="Arial" panose="020B0604020202020204" pitchFamily="34" charset="0"/>
                  </a:rPr>
                  <a:t>Ik hoor een reclame van jullie op de radio, maar ik vraag me af of jullie je ook hebben uitsproken tegen de discriminatie van ongevaccineerden en tegen medische apartheid?</a:t>
                </a:r>
                <a:endParaRPr lang="en-US" sz="1050" dirty="0">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75808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5480611"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b="1" dirty="0">
                <a:solidFill>
                  <a:schemeClr val="accent1"/>
                </a:solidFill>
              </a:rPr>
              <a:t>Results sneak peak</a:t>
            </a:r>
            <a:endParaRPr sz="2700" b="1" dirty="0"/>
          </a:p>
        </p:txBody>
      </p:sp>
      <p:sp>
        <p:nvSpPr>
          <p:cNvPr id="5" name="Text Placeholder 2">
            <a:extLst>
              <a:ext uri="{FF2B5EF4-FFF2-40B4-BE49-F238E27FC236}">
                <a16:creationId xmlns:a16="http://schemas.microsoft.com/office/drawing/2014/main" id="{9A819837-C2F4-A415-2277-7DF9426FF5E2}"/>
              </a:ext>
            </a:extLst>
          </p:cNvPr>
          <p:cNvSpPr>
            <a:spLocks noGrp="1"/>
          </p:cNvSpPr>
          <p:nvPr>
            <p:ph type="body" idx="1"/>
          </p:nvPr>
        </p:nvSpPr>
        <p:spPr>
          <a:xfrm>
            <a:off x="1121800" y="1825625"/>
            <a:ext cx="5286374" cy="4351338"/>
          </a:xfrm>
        </p:spPr>
        <p:txBody>
          <a:bodyPr>
            <a:normAutofit/>
          </a:bodyPr>
          <a:lstStyle/>
          <a:p>
            <a:r>
              <a:rPr lang="en-US" sz="1600" dirty="0"/>
              <a:t>In the full timeline, 48% of comments predicted to be positive; 33% neutral; 19% negative. Given manual evaluation of sentiment prediction score, safe to say </a:t>
            </a:r>
            <a:r>
              <a:rPr lang="en-US" sz="1600" b="1" dirty="0"/>
              <a:t>overall comments are positive</a:t>
            </a:r>
            <a:r>
              <a:rPr lang="en-US" sz="1600" dirty="0"/>
              <a:t>, but don’t put much weight to the exact %.</a:t>
            </a:r>
          </a:p>
          <a:p>
            <a:r>
              <a:rPr lang="en-US" sz="1600" dirty="0"/>
              <a:t>Average sentiment in the ‘old brand’ period vs ‘new brand’ period is </a:t>
            </a:r>
            <a:r>
              <a:rPr lang="en-US" sz="1600" b="1" dirty="0"/>
              <a:t>more or less similar </a:t>
            </a:r>
            <a:r>
              <a:rPr lang="en-US" sz="1600" dirty="0"/>
              <a:t>(~0.19 vs ~0.23); no significant differences.</a:t>
            </a:r>
          </a:p>
          <a:p>
            <a:r>
              <a:rPr lang="en-US" sz="1600" dirty="0"/>
              <a:t>But, </a:t>
            </a:r>
            <a:r>
              <a:rPr lang="en-US" sz="1600" b="1" dirty="0"/>
              <a:t>what does it mean</a:t>
            </a:r>
            <a:r>
              <a:rPr lang="en-US" sz="1600" dirty="0"/>
              <a:t>? Negative comments can also mean someone being upset with </a:t>
            </a:r>
            <a:r>
              <a:rPr lang="en-US" sz="1600" dirty="0" err="1"/>
              <a:t>xyz</a:t>
            </a:r>
            <a:r>
              <a:rPr lang="en-US" sz="1600" dirty="0"/>
              <a:t>. Also, critical comments can be predicted to be neutral, while it can be positive that people engage on the matter in the first place. Nuance needed.</a:t>
            </a:r>
          </a:p>
        </p:txBody>
      </p:sp>
      <p:pic>
        <p:nvPicPr>
          <p:cNvPr id="12" name="Picture 11">
            <a:extLst>
              <a:ext uri="{FF2B5EF4-FFF2-40B4-BE49-F238E27FC236}">
                <a16:creationId xmlns:a16="http://schemas.microsoft.com/office/drawing/2014/main" id="{5EE9D88F-AED6-F592-1579-76006EA57E16}"/>
              </a:ext>
            </a:extLst>
          </p:cNvPr>
          <p:cNvPicPr>
            <a:picLocks noChangeAspect="1"/>
          </p:cNvPicPr>
          <p:nvPr/>
        </p:nvPicPr>
        <p:blipFill>
          <a:blip r:embed="rId3"/>
          <a:stretch>
            <a:fillRect/>
          </a:stretch>
        </p:blipFill>
        <p:spPr>
          <a:xfrm>
            <a:off x="6602411" y="1042988"/>
            <a:ext cx="5286375" cy="5133975"/>
          </a:xfrm>
          <a:prstGeom prst="rect">
            <a:avLst/>
          </a:prstGeom>
          <a:solidFill>
            <a:schemeClr val="bg1"/>
          </a:solidFill>
        </p:spPr>
      </p:pic>
    </p:spTree>
    <p:extLst>
      <p:ext uri="{BB962C8B-B14F-4D97-AF65-F5344CB8AC3E}">
        <p14:creationId xmlns:p14="http://schemas.microsoft.com/office/powerpoint/2010/main" val="395154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Most Significant Change (</a:t>
            </a:r>
            <a:r>
              <a:rPr lang="nl-NL" b="1" dirty="0" err="1">
                <a:solidFill>
                  <a:schemeClr val="accent1"/>
                </a:solidFill>
              </a:rPr>
              <a:t>Expected</a:t>
            </a:r>
            <a:r>
              <a:rPr lang="nl-NL" b="1" dirty="0">
                <a:solidFill>
                  <a:schemeClr val="accent1"/>
                </a:solidFill>
              </a:rPr>
              <a:t>)</a:t>
            </a:r>
            <a:endParaRPr sz="3200" b="1" i="1" dirty="0">
              <a:solidFill>
                <a:schemeClr val="accent1"/>
              </a:solidFill>
            </a:endParaRPr>
          </a:p>
        </p:txBody>
      </p:sp>
      <p:sp>
        <p:nvSpPr>
          <p:cNvPr id="2" name="Text Placeholder 2">
            <a:extLst>
              <a:ext uri="{FF2B5EF4-FFF2-40B4-BE49-F238E27FC236}">
                <a16:creationId xmlns:a16="http://schemas.microsoft.com/office/drawing/2014/main" id="{236E5E1C-D3D9-4139-E28C-1ABF5A9066F5}"/>
              </a:ext>
            </a:extLst>
          </p:cNvPr>
          <p:cNvSpPr>
            <a:spLocks noGrp="1"/>
          </p:cNvSpPr>
          <p:nvPr>
            <p:ph type="body" idx="1"/>
          </p:nvPr>
        </p:nvSpPr>
        <p:spPr>
          <a:xfrm>
            <a:off x="1121799" y="1825625"/>
            <a:ext cx="9185983" cy="4351338"/>
          </a:xfrm>
        </p:spPr>
        <p:txBody>
          <a:bodyPr>
            <a:normAutofit/>
          </a:bodyPr>
          <a:lstStyle/>
          <a:p>
            <a:r>
              <a:rPr lang="en-US" sz="1600" dirty="0"/>
              <a:t>Campaigns implemented by Oxfam Novib are benefitting from (freely available) data generated online, resulting in data-informed (social media) targeting and growth strategies.</a:t>
            </a:r>
          </a:p>
          <a:p>
            <a:r>
              <a:rPr lang="en-US" sz="1600" dirty="0"/>
              <a:t>By mobilizing a greater number of people because of data-informed strategies, we can jointly stand with people who are fighting inequality and together co-create a world that is fair, safe, equal and sustainable for everyone.</a:t>
            </a:r>
          </a:p>
          <a:p>
            <a:endParaRPr lang="en-US" sz="1600" dirty="0"/>
          </a:p>
        </p:txBody>
      </p:sp>
    </p:spTree>
    <p:extLst>
      <p:ext uri="{BB962C8B-B14F-4D97-AF65-F5344CB8AC3E}">
        <p14:creationId xmlns:p14="http://schemas.microsoft.com/office/powerpoint/2010/main" val="376145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err="1">
                <a:solidFill>
                  <a:schemeClr val="accent1"/>
                </a:solidFill>
              </a:rPr>
              <a:t>Key</a:t>
            </a:r>
            <a:r>
              <a:rPr lang="nl-NL" b="1" dirty="0">
                <a:solidFill>
                  <a:schemeClr val="accent1"/>
                </a:solidFill>
              </a:rPr>
              <a:t> </a:t>
            </a:r>
            <a:r>
              <a:rPr lang="nl-NL" b="1" dirty="0" err="1">
                <a:solidFill>
                  <a:schemeClr val="accent1"/>
                </a:solidFill>
              </a:rPr>
              <a:t>Learnings</a:t>
            </a:r>
            <a:r>
              <a:rPr lang="nl-NL" b="1" dirty="0">
                <a:solidFill>
                  <a:schemeClr val="accent1"/>
                </a:solidFill>
              </a:rPr>
              <a:t> &amp; Next Steps</a:t>
            </a:r>
            <a:endParaRPr b="1" dirty="0">
              <a:solidFill>
                <a:schemeClr val="accent1"/>
              </a:solidFill>
            </a:endParaRPr>
          </a:p>
        </p:txBody>
      </p:sp>
      <p:sp>
        <p:nvSpPr>
          <p:cNvPr id="2" name="Text Placeholder 2">
            <a:extLst>
              <a:ext uri="{FF2B5EF4-FFF2-40B4-BE49-F238E27FC236}">
                <a16:creationId xmlns:a16="http://schemas.microsoft.com/office/drawing/2014/main" id="{309053C4-D651-22A8-8920-CE7481162944}"/>
              </a:ext>
            </a:extLst>
          </p:cNvPr>
          <p:cNvSpPr>
            <a:spLocks noGrp="1"/>
          </p:cNvSpPr>
          <p:nvPr>
            <p:ph type="body" idx="1"/>
          </p:nvPr>
        </p:nvSpPr>
        <p:spPr>
          <a:xfrm>
            <a:off x="1121799" y="1825625"/>
            <a:ext cx="9185983" cy="2949575"/>
          </a:xfrm>
        </p:spPr>
        <p:txBody>
          <a:bodyPr>
            <a:normAutofit/>
          </a:bodyPr>
          <a:lstStyle/>
          <a:p>
            <a:r>
              <a:rPr lang="en-US" sz="1600" dirty="0"/>
              <a:t>Overall: </a:t>
            </a:r>
            <a:r>
              <a:rPr lang="en-US" sz="1600" b="1" dirty="0"/>
              <a:t>inspiration</a:t>
            </a:r>
            <a:r>
              <a:rPr lang="en-US" sz="1600" dirty="0"/>
              <a:t>!</a:t>
            </a:r>
          </a:p>
          <a:p>
            <a:r>
              <a:rPr lang="en-US" sz="1600" dirty="0"/>
              <a:t>Specific: sneak peak into the world of </a:t>
            </a:r>
            <a:r>
              <a:rPr lang="en-US" sz="1600" b="1" dirty="0"/>
              <a:t>text mining</a:t>
            </a:r>
            <a:r>
              <a:rPr lang="en-US" sz="1600" dirty="0"/>
              <a:t>. And by doing so enhancing my </a:t>
            </a:r>
            <a:r>
              <a:rPr lang="en-US" sz="1600" b="1" dirty="0"/>
              <a:t>Python</a:t>
            </a:r>
            <a:r>
              <a:rPr lang="en-US" sz="1600" dirty="0"/>
              <a:t> programming skills.</a:t>
            </a:r>
          </a:p>
          <a:p>
            <a:endParaRPr lang="en-US" sz="1600" dirty="0"/>
          </a:p>
          <a:p>
            <a:r>
              <a:rPr lang="en-US" sz="1600" dirty="0"/>
              <a:t>Next steps: integrating social media analytics into the research possibilities for Oxfam Novib’s Engagement department, including the scope of ‘Digital Monitoring &amp; Evaluation (MEL)’.</a:t>
            </a:r>
          </a:p>
        </p:txBody>
      </p:sp>
      <p:pic>
        <p:nvPicPr>
          <p:cNvPr id="4" name="Graphic 3" descr="Lights On with solid fill">
            <a:extLst>
              <a:ext uri="{FF2B5EF4-FFF2-40B4-BE49-F238E27FC236}">
                <a16:creationId xmlns:a16="http://schemas.microsoft.com/office/drawing/2014/main" id="{5F9AADEB-CEC9-E5DF-7F03-6E2EA2203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7563" y="1825625"/>
            <a:ext cx="521855" cy="521855"/>
          </a:xfrm>
          <a:prstGeom prst="rect">
            <a:avLst/>
          </a:prstGeom>
        </p:spPr>
      </p:pic>
    </p:spTree>
    <p:extLst>
      <p:ext uri="{BB962C8B-B14F-4D97-AF65-F5344CB8AC3E}">
        <p14:creationId xmlns:p14="http://schemas.microsoft.com/office/powerpoint/2010/main" val="62116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79"/>
          <p:cNvSpPr txBox="1"/>
          <p:nvPr/>
        </p:nvSpPr>
        <p:spPr>
          <a:xfrm>
            <a:off x="5507665" y="4356815"/>
            <a:ext cx="8445864" cy="2256637"/>
          </a:xfrm>
          <a:prstGeom prst="rect">
            <a:avLst/>
          </a:prstGeom>
          <a:noFill/>
          <a:ln>
            <a:noFill/>
          </a:ln>
        </p:spPr>
        <p:txBody>
          <a:bodyPr spcFirstLastPara="1" wrap="square" lIns="91425" tIns="45700" rIns="91425" bIns="45700" anchor="t" anchorCtr="0">
            <a:normAutofit fontScale="47500" lnSpcReduction="20000"/>
          </a:bodyPr>
          <a:lstStyle/>
          <a:p>
            <a:pPr marL="0" marR="0" lvl="0" indent="0" algn="l" rtl="0">
              <a:lnSpc>
                <a:spcPct val="90000"/>
              </a:lnSpc>
              <a:spcBef>
                <a:spcPts val="0"/>
              </a:spcBef>
              <a:spcAft>
                <a:spcPts val="0"/>
              </a:spcAft>
              <a:buClr>
                <a:srgbClr val="000000"/>
              </a:buClr>
              <a:buSzPct val="100000"/>
              <a:buFont typeface="Arial"/>
              <a:buNone/>
            </a:pPr>
            <a:r>
              <a:rPr lang="en-GB" sz="2800" b="0" i="0" u="none" strike="noStrike" cap="none" dirty="0">
                <a:solidFill>
                  <a:schemeClr val="dk1"/>
                </a:solidFill>
                <a:latin typeface="Arial"/>
                <a:ea typeface="Arial"/>
                <a:cs typeface="Arial"/>
                <a:sym typeface="Arial"/>
              </a:rPr>
              <a:t>Thank you for your attention!</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endParaRPr sz="2800" b="0" i="0" u="none" strike="noStrike" cap="none" dirty="0">
              <a:solidFill>
                <a:schemeClr val="dk1"/>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r>
              <a:rPr lang="en-GB" sz="2800" b="0" i="0" u="sng" strike="noStrike" cap="none"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https://analyticsbw.org/</a:t>
            </a:r>
            <a:r>
              <a:rPr lang="en-GB" sz="2800" b="0" i="0" u="none" strike="noStrike" cap="none" dirty="0">
                <a:solidFill>
                  <a:schemeClr val="dk1"/>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endParaRPr sz="2800" b="0" i="0" u="none" strike="noStrike" cap="none" dirty="0">
              <a:solidFill>
                <a:schemeClr val="dk1"/>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r>
              <a:rPr lang="en-GB" sz="2800" b="0" i="0" u="sng" strike="noStrike" cap="none" dirty="0">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https://www.linkedin.com/company/analytics-for-a-better-world/</a:t>
            </a: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r>
              <a:rPr lang="en-GB" sz="2800" u="sng" dirty="0">
                <a:solidFill>
                  <a:schemeClr val="hlink"/>
                </a:solidFill>
                <a:hlinkClick r:id="rId5"/>
              </a:rPr>
              <a:t>academy@analyticsbetterworld.org</a:t>
            </a: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br>
              <a:rPr lang="en-GB" sz="2800" dirty="0">
                <a:solidFill>
                  <a:schemeClr val="dk1"/>
                </a:solidFill>
              </a:rPr>
            </a:br>
            <a:endParaRPr sz="2800" dirty="0">
              <a:solidFill>
                <a:schemeClr val="dk1"/>
              </a:solidFill>
            </a:endParaRPr>
          </a:p>
        </p:txBody>
      </p:sp>
      <p:pic>
        <p:nvPicPr>
          <p:cNvPr id="2" name="Afbeelding 1" descr="Afbeelding met groente&#10;&#10;Automatisch gegenereerde beschrijving">
            <a:extLst>
              <a:ext uri="{FF2B5EF4-FFF2-40B4-BE49-F238E27FC236}">
                <a16:creationId xmlns:a16="http://schemas.microsoft.com/office/drawing/2014/main" id="{642A3EA4-A391-3FD4-DBEA-D7057DB377F2}"/>
              </a:ext>
            </a:extLst>
          </p:cNvPr>
          <p:cNvPicPr>
            <a:picLocks noChangeAspect="1"/>
          </p:cNvPicPr>
          <p:nvPr/>
        </p:nvPicPr>
        <p:blipFill>
          <a:blip r:embed="rId6"/>
          <a:stretch>
            <a:fillRect/>
          </a:stretch>
        </p:blipFill>
        <p:spPr>
          <a:xfrm>
            <a:off x="0" y="0"/>
            <a:ext cx="4896697" cy="2232837"/>
          </a:xfrm>
          <a:prstGeom prst="rect">
            <a:avLst/>
          </a:prstGeom>
        </p:spPr>
      </p:pic>
    </p:spTree>
  </p:cSld>
  <p:clrMapOvr>
    <a:masterClrMapping/>
  </p:clrMapOvr>
</p:sld>
</file>

<file path=ppt/theme/theme1.xml><?xml version="1.0" encoding="utf-8"?>
<a:theme xmlns:a="http://schemas.openxmlformats.org/drawingml/2006/main" name="Office Theme">
  <a:themeElements>
    <a:clrScheme name="ABW final">
      <a:dk1>
        <a:srgbClr val="505050"/>
      </a:dk1>
      <a:lt1>
        <a:srgbClr val="FFFFFF"/>
      </a:lt1>
      <a:dk2>
        <a:srgbClr val="003A4C"/>
      </a:dk2>
      <a:lt2>
        <a:srgbClr val="D7D0B8"/>
      </a:lt2>
      <a:accent1>
        <a:srgbClr val="00B01A"/>
      </a:accent1>
      <a:accent2>
        <a:srgbClr val="A27F03"/>
      </a:accent2>
      <a:accent3>
        <a:srgbClr val="C3B273"/>
      </a:accent3>
      <a:accent4>
        <a:srgbClr val="6800D0"/>
      </a:accent4>
      <a:accent5>
        <a:srgbClr val="505050"/>
      </a:accent5>
      <a:accent6>
        <a:srgbClr val="003A4C"/>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7393</TotalTime>
  <Words>888</Words>
  <Application>Microsoft Office PowerPoint</Application>
  <PresentationFormat>Widescreen</PresentationFormat>
  <Paragraphs>95</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Noto Sans Symbols</vt:lpstr>
      <vt:lpstr>Office Theme</vt:lpstr>
      <vt:lpstr>Data Science Practitioner Fellowship  Cohort 2022</vt:lpstr>
      <vt:lpstr>Business case Instagram Sentiment Analysis</vt:lpstr>
      <vt:lpstr>Methods or Tools Used</vt:lpstr>
      <vt:lpstr>Methods or Tools Used (Cont.)</vt:lpstr>
      <vt:lpstr>Results sneak peak</vt:lpstr>
      <vt:lpstr>Most Significant Change (Expected)</vt:lpstr>
      <vt:lpstr>Key Learnings &amp; 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Practitioner Fellowship Cohort 2022</dc:title>
  <dc:creator>Robert Monné</dc:creator>
  <cp:lastModifiedBy>Marieke Meeske</cp:lastModifiedBy>
  <cp:revision>20</cp:revision>
  <dcterms:created xsi:type="dcterms:W3CDTF">2021-12-21T13:22:48Z</dcterms:created>
  <dcterms:modified xsi:type="dcterms:W3CDTF">2022-12-05T15:53:15Z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0x0101003892871055532E418B0A45F28AEB0414</vt:lpwstr>
  </property>
  <property fmtid="{D5CDD505-2E9C-101B-9397-08002B2CF9AE}" pid="3" name="MediaServiceImageTags">
    <vt:lpwstr/>
  </property>
</Properties>
</file>